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92" r:id="rId3"/>
    <p:sldId id="257" r:id="rId4"/>
    <p:sldId id="268" r:id="rId5"/>
    <p:sldId id="265" r:id="rId6"/>
    <p:sldId id="266" r:id="rId7"/>
    <p:sldId id="270" r:id="rId8"/>
    <p:sldId id="267" r:id="rId9"/>
    <p:sldId id="262" r:id="rId10"/>
    <p:sldId id="269" r:id="rId11"/>
    <p:sldId id="279" r:id="rId12"/>
    <p:sldId id="271" r:id="rId13"/>
    <p:sldId id="272" r:id="rId14"/>
    <p:sldId id="273" r:id="rId15"/>
    <p:sldId id="274" r:id="rId16"/>
    <p:sldId id="280" r:id="rId17"/>
    <p:sldId id="275" r:id="rId18"/>
    <p:sldId id="281" r:id="rId19"/>
    <p:sldId id="282" r:id="rId20"/>
    <p:sldId id="283" r:id="rId21"/>
    <p:sldId id="284" r:id="rId22"/>
    <p:sldId id="285" r:id="rId23"/>
    <p:sldId id="286" r:id="rId24"/>
    <p:sldId id="287" r:id="rId25"/>
    <p:sldId id="289" r:id="rId26"/>
    <p:sldId id="290" r:id="rId27"/>
    <p:sldId id="291" r:id="rId28"/>
    <p:sldId id="288" r:id="rId29"/>
    <p:sldId id="25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154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9E09EB-63F4-4A8F-80B9-FAD3DB02350B}" type="datetimeFigureOut">
              <a:rPr lang="en-US" smtClean="0"/>
              <a:t>5/29/2014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264954-65C5-49A8-8B5C-299FD8D95A58}" type="slidenum">
              <a:rPr lang="en-US" smtClean="0"/>
              <a:t>‹#›</a:t>
            </a:fld>
            <a:endParaRPr lang="en-US"/>
          </a:p>
        </p:txBody>
      </p:sp>
    </p:spTree>
    <p:extLst>
      <p:ext uri="{BB962C8B-B14F-4D97-AF65-F5344CB8AC3E}">
        <p14:creationId xmlns:p14="http://schemas.microsoft.com/office/powerpoint/2010/main" val="2990381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604888-F6DD-44E6-B045-AF1925A15FA8}" type="slidenum">
              <a:rPr lang="en-US" smtClean="0"/>
              <a:t>2</a:t>
            </a:fld>
            <a:endParaRPr lang="en-US" dirty="0"/>
          </a:p>
        </p:txBody>
      </p:sp>
    </p:spTree>
    <p:extLst>
      <p:ext uri="{BB962C8B-B14F-4D97-AF65-F5344CB8AC3E}">
        <p14:creationId xmlns:p14="http://schemas.microsoft.com/office/powerpoint/2010/main" val="3512339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13261-3A7B-4ABA-896E-307194F54183}" type="slidenum">
              <a:rPr lang="en-US" smtClean="0"/>
              <a:t>16</a:t>
            </a:fld>
            <a:endParaRPr lang="en-US"/>
          </a:p>
        </p:txBody>
      </p:sp>
    </p:spTree>
    <p:extLst>
      <p:ext uri="{BB962C8B-B14F-4D97-AF65-F5344CB8AC3E}">
        <p14:creationId xmlns:p14="http://schemas.microsoft.com/office/powerpoint/2010/main" val="3889899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13261-3A7B-4ABA-896E-307194F54183}" type="slidenum">
              <a:rPr lang="en-US" smtClean="0"/>
              <a:t>17</a:t>
            </a:fld>
            <a:endParaRPr lang="en-US"/>
          </a:p>
        </p:txBody>
      </p:sp>
    </p:spTree>
    <p:extLst>
      <p:ext uri="{BB962C8B-B14F-4D97-AF65-F5344CB8AC3E}">
        <p14:creationId xmlns:p14="http://schemas.microsoft.com/office/powerpoint/2010/main" val="3889899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13261-3A7B-4ABA-896E-307194F54183}" type="slidenum">
              <a:rPr lang="en-US" smtClean="0"/>
              <a:t>18</a:t>
            </a:fld>
            <a:endParaRPr lang="en-US"/>
          </a:p>
        </p:txBody>
      </p:sp>
    </p:spTree>
    <p:extLst>
      <p:ext uri="{BB962C8B-B14F-4D97-AF65-F5344CB8AC3E}">
        <p14:creationId xmlns:p14="http://schemas.microsoft.com/office/powerpoint/2010/main" val="3889899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13261-3A7B-4ABA-896E-307194F54183}" type="slidenum">
              <a:rPr lang="en-US" smtClean="0"/>
              <a:t>19</a:t>
            </a:fld>
            <a:endParaRPr lang="en-US"/>
          </a:p>
        </p:txBody>
      </p:sp>
    </p:spTree>
    <p:extLst>
      <p:ext uri="{BB962C8B-B14F-4D97-AF65-F5344CB8AC3E}">
        <p14:creationId xmlns:p14="http://schemas.microsoft.com/office/powerpoint/2010/main" val="3889899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13261-3A7B-4ABA-896E-307194F54183}" type="slidenum">
              <a:rPr lang="en-US" smtClean="0"/>
              <a:t>20</a:t>
            </a:fld>
            <a:endParaRPr lang="en-US"/>
          </a:p>
        </p:txBody>
      </p:sp>
    </p:spTree>
    <p:extLst>
      <p:ext uri="{BB962C8B-B14F-4D97-AF65-F5344CB8AC3E}">
        <p14:creationId xmlns:p14="http://schemas.microsoft.com/office/powerpoint/2010/main" val="3889899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13261-3A7B-4ABA-896E-307194F54183}" type="slidenum">
              <a:rPr lang="en-US" smtClean="0"/>
              <a:t>21</a:t>
            </a:fld>
            <a:endParaRPr lang="en-US"/>
          </a:p>
        </p:txBody>
      </p:sp>
    </p:spTree>
    <p:extLst>
      <p:ext uri="{BB962C8B-B14F-4D97-AF65-F5344CB8AC3E}">
        <p14:creationId xmlns:p14="http://schemas.microsoft.com/office/powerpoint/2010/main" val="3889899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13261-3A7B-4ABA-896E-307194F54183}" type="slidenum">
              <a:rPr lang="en-US" smtClean="0"/>
              <a:t>22</a:t>
            </a:fld>
            <a:endParaRPr lang="en-US"/>
          </a:p>
        </p:txBody>
      </p:sp>
    </p:spTree>
    <p:extLst>
      <p:ext uri="{BB962C8B-B14F-4D97-AF65-F5344CB8AC3E}">
        <p14:creationId xmlns:p14="http://schemas.microsoft.com/office/powerpoint/2010/main" val="3889899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13261-3A7B-4ABA-896E-307194F54183}" type="slidenum">
              <a:rPr lang="en-US" smtClean="0"/>
              <a:t>23</a:t>
            </a:fld>
            <a:endParaRPr lang="en-US"/>
          </a:p>
        </p:txBody>
      </p:sp>
    </p:spTree>
    <p:extLst>
      <p:ext uri="{BB962C8B-B14F-4D97-AF65-F5344CB8AC3E}">
        <p14:creationId xmlns:p14="http://schemas.microsoft.com/office/powerpoint/2010/main" val="3889899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13261-3A7B-4ABA-896E-307194F54183}" type="slidenum">
              <a:rPr lang="en-US" smtClean="0"/>
              <a:t>24</a:t>
            </a:fld>
            <a:endParaRPr lang="en-US"/>
          </a:p>
        </p:txBody>
      </p:sp>
    </p:spTree>
    <p:extLst>
      <p:ext uri="{BB962C8B-B14F-4D97-AF65-F5344CB8AC3E}">
        <p14:creationId xmlns:p14="http://schemas.microsoft.com/office/powerpoint/2010/main" val="3889899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13261-3A7B-4ABA-896E-307194F54183}" type="slidenum">
              <a:rPr lang="en-US" smtClean="0"/>
              <a:t>25</a:t>
            </a:fld>
            <a:endParaRPr lang="en-US"/>
          </a:p>
        </p:txBody>
      </p:sp>
    </p:spTree>
    <p:extLst>
      <p:ext uri="{BB962C8B-B14F-4D97-AF65-F5344CB8AC3E}">
        <p14:creationId xmlns:p14="http://schemas.microsoft.com/office/powerpoint/2010/main" val="3889899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them—what do you believe??</a:t>
            </a:r>
          </a:p>
          <a:p>
            <a:endParaRPr lang="en-US" dirty="0"/>
          </a:p>
        </p:txBody>
      </p:sp>
      <p:sp>
        <p:nvSpPr>
          <p:cNvPr id="4" name="Slide Number Placeholder 3"/>
          <p:cNvSpPr>
            <a:spLocks noGrp="1"/>
          </p:cNvSpPr>
          <p:nvPr>
            <p:ph type="sldNum" sz="quarter" idx="10"/>
          </p:nvPr>
        </p:nvSpPr>
        <p:spPr/>
        <p:txBody>
          <a:bodyPr/>
          <a:lstStyle/>
          <a:p>
            <a:fld id="{86413261-3A7B-4ABA-896E-307194F54183}" type="slidenum">
              <a:rPr lang="en-US" smtClean="0"/>
              <a:t>5</a:t>
            </a:fld>
            <a:endParaRPr lang="en-US"/>
          </a:p>
        </p:txBody>
      </p:sp>
    </p:spTree>
    <p:extLst>
      <p:ext uri="{BB962C8B-B14F-4D97-AF65-F5344CB8AC3E}">
        <p14:creationId xmlns:p14="http://schemas.microsoft.com/office/powerpoint/2010/main" val="2751074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13261-3A7B-4ABA-896E-307194F54183}" type="slidenum">
              <a:rPr lang="en-US" smtClean="0"/>
              <a:t>26</a:t>
            </a:fld>
            <a:endParaRPr lang="en-US"/>
          </a:p>
        </p:txBody>
      </p:sp>
    </p:spTree>
    <p:extLst>
      <p:ext uri="{BB962C8B-B14F-4D97-AF65-F5344CB8AC3E}">
        <p14:creationId xmlns:p14="http://schemas.microsoft.com/office/powerpoint/2010/main" val="3889899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13261-3A7B-4ABA-896E-307194F54183}" type="slidenum">
              <a:rPr lang="en-US" smtClean="0"/>
              <a:t>27</a:t>
            </a:fld>
            <a:endParaRPr lang="en-US"/>
          </a:p>
        </p:txBody>
      </p:sp>
    </p:spTree>
    <p:extLst>
      <p:ext uri="{BB962C8B-B14F-4D97-AF65-F5344CB8AC3E}">
        <p14:creationId xmlns:p14="http://schemas.microsoft.com/office/powerpoint/2010/main" val="3889899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13261-3A7B-4ABA-896E-307194F54183}" type="slidenum">
              <a:rPr lang="en-US" smtClean="0"/>
              <a:t>28</a:t>
            </a:fld>
            <a:endParaRPr lang="en-US"/>
          </a:p>
        </p:txBody>
      </p:sp>
    </p:spTree>
    <p:extLst>
      <p:ext uri="{BB962C8B-B14F-4D97-AF65-F5344CB8AC3E}">
        <p14:creationId xmlns:p14="http://schemas.microsoft.com/office/powerpoint/2010/main" val="3889899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Picture context  TLG message</a:t>
            </a:r>
            <a:endParaRPr lang="en-US" dirty="0"/>
          </a:p>
        </p:txBody>
      </p:sp>
      <p:sp>
        <p:nvSpPr>
          <p:cNvPr id="4" name="Slide Number Placeholder 3"/>
          <p:cNvSpPr>
            <a:spLocks noGrp="1"/>
          </p:cNvSpPr>
          <p:nvPr>
            <p:ph type="sldNum" sz="quarter" idx="10"/>
          </p:nvPr>
        </p:nvSpPr>
        <p:spPr/>
        <p:txBody>
          <a:bodyPr/>
          <a:lstStyle/>
          <a:p>
            <a:fld id="{86413261-3A7B-4ABA-896E-307194F54183}" type="slidenum">
              <a:rPr lang="en-US" smtClean="0"/>
              <a:t>6</a:t>
            </a:fld>
            <a:endParaRPr lang="en-US"/>
          </a:p>
        </p:txBody>
      </p:sp>
    </p:spTree>
    <p:extLst>
      <p:ext uri="{BB962C8B-B14F-4D97-AF65-F5344CB8AC3E}">
        <p14:creationId xmlns:p14="http://schemas.microsoft.com/office/powerpoint/2010/main" val="2751074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Picture context  TLG message</a:t>
            </a:r>
            <a:endParaRPr lang="en-US" dirty="0"/>
          </a:p>
        </p:txBody>
      </p:sp>
      <p:sp>
        <p:nvSpPr>
          <p:cNvPr id="4" name="Slide Number Placeholder 3"/>
          <p:cNvSpPr>
            <a:spLocks noGrp="1"/>
          </p:cNvSpPr>
          <p:nvPr>
            <p:ph type="sldNum" sz="quarter" idx="10"/>
          </p:nvPr>
        </p:nvSpPr>
        <p:spPr/>
        <p:txBody>
          <a:bodyPr/>
          <a:lstStyle/>
          <a:p>
            <a:fld id="{86413261-3A7B-4ABA-896E-307194F54183}" type="slidenum">
              <a:rPr lang="en-US" smtClean="0"/>
              <a:t>7</a:t>
            </a:fld>
            <a:endParaRPr lang="en-US"/>
          </a:p>
        </p:txBody>
      </p:sp>
    </p:spTree>
    <p:extLst>
      <p:ext uri="{BB962C8B-B14F-4D97-AF65-F5344CB8AC3E}">
        <p14:creationId xmlns:p14="http://schemas.microsoft.com/office/powerpoint/2010/main" val="2751074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Have them share out one of each?</a:t>
            </a:r>
            <a:endParaRPr lang="en-US" dirty="0"/>
          </a:p>
        </p:txBody>
      </p:sp>
      <p:sp>
        <p:nvSpPr>
          <p:cNvPr id="4" name="Slide Number Placeholder 3"/>
          <p:cNvSpPr>
            <a:spLocks noGrp="1"/>
          </p:cNvSpPr>
          <p:nvPr>
            <p:ph type="sldNum" sz="quarter" idx="10"/>
          </p:nvPr>
        </p:nvSpPr>
        <p:spPr/>
        <p:txBody>
          <a:bodyPr/>
          <a:lstStyle/>
          <a:p>
            <a:fld id="{86413261-3A7B-4ABA-896E-307194F54183}" type="slidenum">
              <a:rPr lang="en-US" smtClean="0"/>
              <a:t>8</a:t>
            </a:fld>
            <a:endParaRPr lang="en-US"/>
          </a:p>
        </p:txBody>
      </p:sp>
    </p:spTree>
    <p:extLst>
      <p:ext uri="{BB962C8B-B14F-4D97-AF65-F5344CB8AC3E}">
        <p14:creationId xmlns:p14="http://schemas.microsoft.com/office/powerpoint/2010/main" val="3889899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IEP Information Sheets for each student</a:t>
            </a:r>
          </a:p>
          <a:p>
            <a:r>
              <a:rPr lang="en-US" baseline="0" dirty="0" smtClean="0"/>
              <a:t>Summarize the students within your group and come to a consensus about what students need </a:t>
            </a:r>
            <a:r>
              <a:rPr lang="en-US" baseline="0" dirty="0" err="1" smtClean="0"/>
              <a:t>accom</a:t>
            </a:r>
            <a:r>
              <a:rPr lang="en-US" baseline="0" dirty="0" smtClean="0"/>
              <a:t>/mod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(slide 1)  after this 1 slide / student with </a:t>
            </a:r>
            <a:r>
              <a:rPr lang="en-US" dirty="0" err="1" smtClean="0"/>
              <a:t>accom</a:t>
            </a:r>
            <a:r>
              <a:rPr lang="en-US" dirty="0" smtClean="0"/>
              <a:t>/mod charts for each </a:t>
            </a:r>
            <a:r>
              <a:rPr lang="en-US" dirty="0" err="1" smtClean="0"/>
              <a:t>kid</a:t>
            </a:r>
            <a:r>
              <a:rPr lang="en-US" dirty="0" err="1" smtClean="0">
                <a:sym typeface="Wingdings" panose="05000000000000000000" pitchFamily="2" charset="2"/>
              </a:rPr>
              <a:t>have</a:t>
            </a:r>
            <a:r>
              <a:rPr lang="en-US" dirty="0" smtClean="0">
                <a:sym typeface="Wingdings" panose="05000000000000000000" pitchFamily="2" charset="2"/>
              </a:rPr>
              <a:t> them report out the findings</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6413261-3A7B-4ABA-896E-307194F54183}" type="slidenum">
              <a:rPr lang="en-US" smtClean="0"/>
              <a:t>12</a:t>
            </a:fld>
            <a:endParaRPr lang="en-US"/>
          </a:p>
        </p:txBody>
      </p:sp>
    </p:spTree>
    <p:extLst>
      <p:ext uri="{BB962C8B-B14F-4D97-AF65-F5344CB8AC3E}">
        <p14:creationId xmlns:p14="http://schemas.microsoft.com/office/powerpoint/2010/main" val="3889899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13261-3A7B-4ABA-896E-307194F54183}" type="slidenum">
              <a:rPr lang="en-US" smtClean="0"/>
              <a:t>13</a:t>
            </a:fld>
            <a:endParaRPr lang="en-US"/>
          </a:p>
        </p:txBody>
      </p:sp>
    </p:spTree>
    <p:extLst>
      <p:ext uri="{BB962C8B-B14F-4D97-AF65-F5344CB8AC3E}">
        <p14:creationId xmlns:p14="http://schemas.microsoft.com/office/powerpoint/2010/main" val="3889899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13261-3A7B-4ABA-896E-307194F54183}" type="slidenum">
              <a:rPr lang="en-US" smtClean="0"/>
              <a:t>14</a:t>
            </a:fld>
            <a:endParaRPr lang="en-US"/>
          </a:p>
        </p:txBody>
      </p:sp>
    </p:spTree>
    <p:extLst>
      <p:ext uri="{BB962C8B-B14F-4D97-AF65-F5344CB8AC3E}">
        <p14:creationId xmlns:p14="http://schemas.microsoft.com/office/powerpoint/2010/main" val="3889899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13261-3A7B-4ABA-896E-307194F54183}" type="slidenum">
              <a:rPr lang="en-US" smtClean="0"/>
              <a:t>15</a:t>
            </a:fld>
            <a:endParaRPr lang="en-US"/>
          </a:p>
        </p:txBody>
      </p:sp>
    </p:spTree>
    <p:extLst>
      <p:ext uri="{BB962C8B-B14F-4D97-AF65-F5344CB8AC3E}">
        <p14:creationId xmlns:p14="http://schemas.microsoft.com/office/powerpoint/2010/main" val="3889899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6841C2-81DD-4617-8721-42A04DF9B942}" type="datetimeFigureOut">
              <a:rPr lang="en-US" smtClean="0"/>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EDEC6-04A6-469E-B9D5-ADFEE24619E6}" type="slidenum">
              <a:rPr lang="en-US" smtClean="0"/>
              <a:t>‹#›</a:t>
            </a:fld>
            <a:endParaRPr lang="en-US"/>
          </a:p>
        </p:txBody>
      </p:sp>
    </p:spTree>
    <p:extLst>
      <p:ext uri="{BB962C8B-B14F-4D97-AF65-F5344CB8AC3E}">
        <p14:creationId xmlns:p14="http://schemas.microsoft.com/office/powerpoint/2010/main" val="888866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6841C2-81DD-4617-8721-42A04DF9B942}" type="datetimeFigureOut">
              <a:rPr lang="en-US" smtClean="0"/>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EDEC6-04A6-469E-B9D5-ADFEE24619E6}" type="slidenum">
              <a:rPr lang="en-US" smtClean="0"/>
              <a:t>‹#›</a:t>
            </a:fld>
            <a:endParaRPr lang="en-US"/>
          </a:p>
        </p:txBody>
      </p:sp>
    </p:spTree>
    <p:extLst>
      <p:ext uri="{BB962C8B-B14F-4D97-AF65-F5344CB8AC3E}">
        <p14:creationId xmlns:p14="http://schemas.microsoft.com/office/powerpoint/2010/main" val="1054564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6841C2-81DD-4617-8721-42A04DF9B942}" type="datetimeFigureOut">
              <a:rPr lang="en-US" smtClean="0"/>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EDEC6-04A6-469E-B9D5-ADFEE24619E6}" type="slidenum">
              <a:rPr lang="en-US" smtClean="0"/>
              <a:t>‹#›</a:t>
            </a:fld>
            <a:endParaRPr lang="en-US"/>
          </a:p>
        </p:txBody>
      </p:sp>
    </p:spTree>
    <p:extLst>
      <p:ext uri="{BB962C8B-B14F-4D97-AF65-F5344CB8AC3E}">
        <p14:creationId xmlns:p14="http://schemas.microsoft.com/office/powerpoint/2010/main" val="4201343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6841C2-81DD-4617-8721-42A04DF9B942}" type="datetimeFigureOut">
              <a:rPr lang="en-US" smtClean="0"/>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EDEC6-04A6-469E-B9D5-ADFEE24619E6}" type="slidenum">
              <a:rPr lang="en-US" smtClean="0"/>
              <a:t>‹#›</a:t>
            </a:fld>
            <a:endParaRPr lang="en-US"/>
          </a:p>
        </p:txBody>
      </p:sp>
    </p:spTree>
    <p:extLst>
      <p:ext uri="{BB962C8B-B14F-4D97-AF65-F5344CB8AC3E}">
        <p14:creationId xmlns:p14="http://schemas.microsoft.com/office/powerpoint/2010/main" val="263436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6841C2-81DD-4617-8721-42A04DF9B942}" type="datetimeFigureOut">
              <a:rPr lang="en-US" smtClean="0"/>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EDEC6-04A6-469E-B9D5-ADFEE24619E6}" type="slidenum">
              <a:rPr lang="en-US" smtClean="0"/>
              <a:t>‹#›</a:t>
            </a:fld>
            <a:endParaRPr lang="en-US"/>
          </a:p>
        </p:txBody>
      </p:sp>
    </p:spTree>
    <p:extLst>
      <p:ext uri="{BB962C8B-B14F-4D97-AF65-F5344CB8AC3E}">
        <p14:creationId xmlns:p14="http://schemas.microsoft.com/office/powerpoint/2010/main" val="4117463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6841C2-81DD-4617-8721-42A04DF9B942}" type="datetimeFigureOut">
              <a:rPr lang="en-US" smtClean="0"/>
              <a:t>5/29/2014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6EDEC6-04A6-469E-B9D5-ADFEE24619E6}" type="slidenum">
              <a:rPr lang="en-US" smtClean="0"/>
              <a:t>‹#›</a:t>
            </a:fld>
            <a:endParaRPr lang="en-US"/>
          </a:p>
        </p:txBody>
      </p:sp>
    </p:spTree>
    <p:extLst>
      <p:ext uri="{BB962C8B-B14F-4D97-AF65-F5344CB8AC3E}">
        <p14:creationId xmlns:p14="http://schemas.microsoft.com/office/powerpoint/2010/main" val="2506670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6841C2-81DD-4617-8721-42A04DF9B942}" type="datetimeFigureOut">
              <a:rPr lang="en-US" smtClean="0"/>
              <a:t>5/29/2014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6EDEC6-04A6-469E-B9D5-ADFEE24619E6}" type="slidenum">
              <a:rPr lang="en-US" smtClean="0"/>
              <a:t>‹#›</a:t>
            </a:fld>
            <a:endParaRPr lang="en-US"/>
          </a:p>
        </p:txBody>
      </p:sp>
    </p:spTree>
    <p:extLst>
      <p:ext uri="{BB962C8B-B14F-4D97-AF65-F5344CB8AC3E}">
        <p14:creationId xmlns:p14="http://schemas.microsoft.com/office/powerpoint/2010/main" val="3190132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6841C2-81DD-4617-8721-42A04DF9B942}" type="datetimeFigureOut">
              <a:rPr lang="en-US" smtClean="0"/>
              <a:t>5/29/2014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6EDEC6-04A6-469E-B9D5-ADFEE24619E6}" type="slidenum">
              <a:rPr lang="en-US" smtClean="0"/>
              <a:t>‹#›</a:t>
            </a:fld>
            <a:endParaRPr lang="en-US"/>
          </a:p>
        </p:txBody>
      </p:sp>
    </p:spTree>
    <p:extLst>
      <p:ext uri="{BB962C8B-B14F-4D97-AF65-F5344CB8AC3E}">
        <p14:creationId xmlns:p14="http://schemas.microsoft.com/office/powerpoint/2010/main" val="2784686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6841C2-81DD-4617-8721-42A04DF9B942}" type="datetimeFigureOut">
              <a:rPr lang="en-US" smtClean="0"/>
              <a:t>5/29/2014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6EDEC6-04A6-469E-B9D5-ADFEE24619E6}" type="slidenum">
              <a:rPr lang="en-US" smtClean="0"/>
              <a:t>‹#›</a:t>
            </a:fld>
            <a:endParaRPr lang="en-US"/>
          </a:p>
        </p:txBody>
      </p:sp>
    </p:spTree>
    <p:extLst>
      <p:ext uri="{BB962C8B-B14F-4D97-AF65-F5344CB8AC3E}">
        <p14:creationId xmlns:p14="http://schemas.microsoft.com/office/powerpoint/2010/main" val="1530459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6841C2-81DD-4617-8721-42A04DF9B942}" type="datetimeFigureOut">
              <a:rPr lang="en-US" smtClean="0"/>
              <a:t>5/29/2014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6EDEC6-04A6-469E-B9D5-ADFEE24619E6}" type="slidenum">
              <a:rPr lang="en-US" smtClean="0"/>
              <a:t>‹#›</a:t>
            </a:fld>
            <a:endParaRPr lang="en-US"/>
          </a:p>
        </p:txBody>
      </p:sp>
    </p:spTree>
    <p:extLst>
      <p:ext uri="{BB962C8B-B14F-4D97-AF65-F5344CB8AC3E}">
        <p14:creationId xmlns:p14="http://schemas.microsoft.com/office/powerpoint/2010/main" val="2334028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6841C2-81DD-4617-8721-42A04DF9B942}" type="datetimeFigureOut">
              <a:rPr lang="en-US" smtClean="0"/>
              <a:t>5/29/2014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6EDEC6-04A6-469E-B9D5-ADFEE24619E6}" type="slidenum">
              <a:rPr lang="en-US" smtClean="0"/>
              <a:t>‹#›</a:t>
            </a:fld>
            <a:endParaRPr lang="en-US"/>
          </a:p>
        </p:txBody>
      </p:sp>
    </p:spTree>
    <p:extLst>
      <p:ext uri="{BB962C8B-B14F-4D97-AF65-F5344CB8AC3E}">
        <p14:creationId xmlns:p14="http://schemas.microsoft.com/office/powerpoint/2010/main" val="1821846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6841C2-81DD-4617-8721-42A04DF9B942}" type="datetimeFigureOut">
              <a:rPr lang="en-US" smtClean="0"/>
              <a:t>5/29/2014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EDEC6-04A6-469E-B9D5-ADFEE24619E6}" type="slidenum">
              <a:rPr lang="en-US" smtClean="0"/>
              <a:t>‹#›</a:t>
            </a:fld>
            <a:endParaRPr lang="en-US"/>
          </a:p>
        </p:txBody>
      </p:sp>
    </p:spTree>
    <p:extLst>
      <p:ext uri="{BB962C8B-B14F-4D97-AF65-F5344CB8AC3E}">
        <p14:creationId xmlns:p14="http://schemas.microsoft.com/office/powerpoint/2010/main" val="1411091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5.tm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ascd.org/publications/educational-leadership/feb10/vol67/num05/Grading-Exceptional-Learners.aspx" TargetMode="External"/><Relationship Id="rId2" Type="http://schemas.openxmlformats.org/officeDocument/2006/relationships/hyperlink" Target="http://idea.ed.gov/explore/home" TargetMode="External"/><Relationship Id="rId1" Type="http://schemas.openxmlformats.org/officeDocument/2006/relationships/slideLayout" Target="../slideLayouts/slideLayout4.xml"/><Relationship Id="rId6" Type="http://schemas.openxmlformats.org/officeDocument/2006/relationships/hyperlink" Target="http://www.cast.org/udl/" TargetMode="External"/><Relationship Id="rId5" Type="http://schemas.openxmlformats.org/officeDocument/2006/relationships/hyperlink" Target="http://www.cde.ca.gov/SP/se/cc/" TargetMode="External"/><Relationship Id="rId4" Type="http://schemas.openxmlformats.org/officeDocument/2006/relationships/hyperlink" Target="http://www.naesp.org/sites/default/files/McLaughlin_2012.pdf"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idea.ed.gov/explore/view/p/,root,regs,300,D,300.320,a,2,i,A," TargetMode="External"/><Relationship Id="rId13" Type="http://schemas.openxmlformats.org/officeDocument/2006/relationships/hyperlink" Target="http://idea.ed.gov/explore/view/p/,root,regs,300,D,300.320,a,4,ii," TargetMode="External"/><Relationship Id="rId3" Type="http://schemas.openxmlformats.org/officeDocument/2006/relationships/hyperlink" Target="http://idea.ed.gov/explore/view/p/,root,regs,300,D,300.320,a," TargetMode="External"/><Relationship Id="rId7" Type="http://schemas.openxmlformats.org/officeDocument/2006/relationships/hyperlink" Target="http://idea.ed.gov/explore/view/p/,root,regs,300,D,300.320,a,2,i," TargetMode="External"/><Relationship Id="rId12" Type="http://schemas.openxmlformats.org/officeDocument/2006/relationships/hyperlink" Target="http://idea.ed.gov/explore/view/p/,root,regs,300,D,300.320,a,4,i,"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idea.ed.gov/explore/view/p/,root,regs,300,D,300.320,a,2," TargetMode="External"/><Relationship Id="rId11" Type="http://schemas.openxmlformats.org/officeDocument/2006/relationships/hyperlink" Target="http://idea.ed.gov/explore/view/p/,root,regs,300,D,300.320,a,4," TargetMode="External"/><Relationship Id="rId5" Type="http://schemas.openxmlformats.org/officeDocument/2006/relationships/hyperlink" Target="http://idea.ed.gov/explore/view/p/,root,regs,300,D,300.320,a,1,i," TargetMode="External"/><Relationship Id="rId15" Type="http://schemas.openxmlformats.org/officeDocument/2006/relationships/hyperlink" Target="http://idea.ed.gov/explore/view/p/,root,regs,300,D,300.320,a,5," TargetMode="External"/><Relationship Id="rId10" Type="http://schemas.openxmlformats.org/officeDocument/2006/relationships/hyperlink" Target="http://idea.ed.gov/explore/view/p/,root,regs,300,D,300.320,a,3," TargetMode="External"/><Relationship Id="rId4" Type="http://schemas.openxmlformats.org/officeDocument/2006/relationships/hyperlink" Target="http://idea.ed.gov/explore/view/p/,root,regs,300,D,300.320,a,1," TargetMode="External"/><Relationship Id="rId9" Type="http://schemas.openxmlformats.org/officeDocument/2006/relationships/hyperlink" Target="http://idea.ed.gov/explore/view/p/,root,regs,300,D,300.320,a,2,i,B," TargetMode="External"/><Relationship Id="rId14" Type="http://schemas.openxmlformats.org/officeDocument/2006/relationships/hyperlink" Target="http://idea.ed.gov/explore/view/p/,root,regs,300,D,300.320,a,4,iii,"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www.udlcenter.org/resource_library/videos/udlcenter/udl#video0"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58007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800725"/>
            <a:ext cx="9144000" cy="1057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0" descr="line.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507" y="6019800"/>
            <a:ext cx="838169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8305800" y="0"/>
            <a:ext cx="0" cy="5867400"/>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62000" y="0"/>
            <a:ext cx="0" cy="5867400"/>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125" y="266165"/>
            <a:ext cx="7153275" cy="5476875"/>
          </a:xfrm>
          <a:prstGeom prst="rect">
            <a:avLst/>
          </a:prstGeom>
        </p:spPr>
      </p:pic>
    </p:spTree>
    <p:extLst>
      <p:ext uri="{BB962C8B-B14F-4D97-AF65-F5344CB8AC3E}">
        <p14:creationId xmlns:p14="http://schemas.microsoft.com/office/powerpoint/2010/main" val="3596014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chemeClr val="tx1"/>
          </a:solidFill>
        </p:spPr>
        <p:txBody>
          <a:bodyPr>
            <a:normAutofit fontScale="90000"/>
          </a:bodyPr>
          <a:lstStyle/>
          <a:p>
            <a:r>
              <a:rPr lang="en-US" sz="5800" dirty="0" smtClean="0">
                <a:solidFill>
                  <a:schemeClr val="bg1"/>
                </a:solidFill>
                <a:effectLst>
                  <a:outerShdw blurRad="38100" dist="38100" dir="2700000" algn="tl">
                    <a:srgbClr val="000000">
                      <a:alpha val="43137"/>
                    </a:srgbClr>
                  </a:outerShdw>
                </a:effectLst>
                <a:latin typeface="Arial Black" panose="020B0A04020102020204" pitchFamily="34" charset="0"/>
              </a:rPr>
              <a:t>Universal Design for Learning</a:t>
            </a:r>
            <a:endParaRPr lang="en-US" sz="5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14400" y="1676400"/>
            <a:ext cx="7315199" cy="5048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0203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chemeClr val="tx1"/>
          </a:solidFill>
        </p:spPr>
        <p:txBody>
          <a:bodyPr>
            <a:normAutofit/>
          </a:bodyPr>
          <a:lstStyle/>
          <a:p>
            <a:r>
              <a:rPr lang="en-US" sz="5800" dirty="0" smtClean="0">
                <a:solidFill>
                  <a:schemeClr val="bg1"/>
                </a:solidFill>
                <a:effectLst>
                  <a:outerShdw blurRad="38100" dist="38100" dir="2700000" algn="tl">
                    <a:srgbClr val="000000">
                      <a:alpha val="43137"/>
                    </a:srgbClr>
                  </a:outerShdw>
                </a:effectLst>
                <a:latin typeface="Arial Black" panose="020B0A04020102020204" pitchFamily="34" charset="0"/>
              </a:rPr>
              <a:t>UDL and Lesson Plans</a:t>
            </a:r>
            <a:endParaRPr lang="en-US" sz="5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3" name="Content Placeholder 2"/>
          <p:cNvSpPr>
            <a:spLocks noGrp="1"/>
          </p:cNvSpPr>
          <p:nvPr>
            <p:ph sz="half" idx="1"/>
          </p:nvPr>
        </p:nvSpPr>
        <p:spPr>
          <a:xfrm>
            <a:off x="457200" y="1600200"/>
            <a:ext cx="8229600" cy="4525963"/>
          </a:xfrm>
        </p:spPr>
        <p:txBody>
          <a:bodyPr/>
          <a:lstStyle/>
          <a:p>
            <a:r>
              <a:rPr lang="en-US" dirty="0" smtClean="0"/>
              <a:t>Look at the UDL Framework and your Lesson Plan</a:t>
            </a:r>
          </a:p>
          <a:p>
            <a:r>
              <a:rPr lang="en-US" dirty="0" smtClean="0"/>
              <a:t>Look at the TLG Lesson Plan Template</a:t>
            </a:r>
          </a:p>
          <a:p>
            <a:pPr marL="0" indent="0">
              <a:buNone/>
            </a:pPr>
            <a:endParaRPr lang="en-US" i="1" u="sng" dirty="0" smtClean="0"/>
          </a:p>
          <a:p>
            <a:pPr marL="0" indent="0">
              <a:buNone/>
            </a:pPr>
            <a:r>
              <a:rPr lang="en-US" i="1" u="sng" dirty="0" smtClean="0"/>
              <a:t>Think about and be prepared to share:</a:t>
            </a:r>
          </a:p>
          <a:p>
            <a:pPr marL="514350" indent="-514350">
              <a:buFont typeface="+mj-lt"/>
              <a:buAutoNum type="arabicPeriod"/>
            </a:pPr>
            <a:r>
              <a:rPr lang="en-US" dirty="0" smtClean="0"/>
              <a:t>Does your current lesson plan incorporate UDL at the planning stage?</a:t>
            </a:r>
          </a:p>
          <a:p>
            <a:pPr marL="514350" indent="-514350">
              <a:buFont typeface="+mj-lt"/>
              <a:buAutoNum type="arabicPeriod"/>
            </a:pPr>
            <a:r>
              <a:rPr lang="en-US" dirty="0" smtClean="0"/>
              <a:t>If yes, how?  If no, how could you incorporate it?</a:t>
            </a:r>
          </a:p>
          <a:p>
            <a:pPr marL="514350" indent="-514350">
              <a:buFont typeface="+mj-lt"/>
              <a:buAutoNum type="arabicPeriod"/>
            </a:pPr>
            <a:r>
              <a:rPr lang="en-US" dirty="0" smtClean="0"/>
              <a:t>Does the TLG Template include UDL?  How?  Why?</a:t>
            </a:r>
          </a:p>
        </p:txBody>
      </p:sp>
    </p:spTree>
    <p:extLst>
      <p:ext uri="{BB962C8B-B14F-4D97-AF65-F5344CB8AC3E}">
        <p14:creationId xmlns:p14="http://schemas.microsoft.com/office/powerpoint/2010/main" val="10589405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chemeClr val="tx1"/>
          </a:solidFill>
        </p:spPr>
        <p:txBody>
          <a:bodyPr>
            <a:normAutofit/>
          </a:bodyPr>
          <a:lstStyle/>
          <a:p>
            <a:r>
              <a:rPr lang="en-US" sz="5800" dirty="0" smtClean="0">
                <a:solidFill>
                  <a:schemeClr val="bg1"/>
                </a:solidFill>
                <a:effectLst>
                  <a:outerShdw blurRad="38100" dist="38100" dir="2700000" algn="tl">
                    <a:srgbClr val="000000">
                      <a:alpha val="43137"/>
                    </a:srgbClr>
                  </a:outerShdw>
                </a:effectLst>
                <a:latin typeface="Arial Black" panose="020B0A04020102020204" pitchFamily="34" charset="0"/>
              </a:rPr>
              <a:t>Workshop</a:t>
            </a:r>
            <a:endParaRPr lang="en-US" sz="5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4" name="Content Placeholder 3"/>
          <p:cNvSpPr>
            <a:spLocks noGrp="1"/>
          </p:cNvSpPr>
          <p:nvPr>
            <p:ph sz="half" idx="1"/>
          </p:nvPr>
        </p:nvSpPr>
        <p:spPr>
          <a:xfrm>
            <a:off x="457200" y="1828801"/>
            <a:ext cx="8382000" cy="4572000"/>
          </a:xfrm>
        </p:spPr>
        <p:txBody>
          <a:bodyPr>
            <a:normAutofit/>
          </a:bodyPr>
          <a:lstStyle/>
          <a:p>
            <a:pPr marL="0" indent="0">
              <a:buNone/>
            </a:pPr>
            <a:r>
              <a:rPr lang="en-US" i="1" u="sng" dirty="0" smtClean="0"/>
              <a:t>In your Group:</a:t>
            </a:r>
          </a:p>
          <a:p>
            <a:pPr marL="0" indent="0">
              <a:buNone/>
            </a:pPr>
            <a:r>
              <a:rPr lang="en-US" dirty="0" smtClean="0"/>
              <a:t>Review the IEP information sheets/504 plan for each student and think about the following questions</a:t>
            </a:r>
          </a:p>
          <a:p>
            <a:r>
              <a:rPr lang="en-US" i="1" dirty="0" smtClean="0"/>
              <a:t>what can the student do?  </a:t>
            </a:r>
          </a:p>
          <a:p>
            <a:r>
              <a:rPr lang="en-US" i="1" dirty="0" smtClean="0"/>
              <a:t>what does the student struggle with?  </a:t>
            </a:r>
          </a:p>
          <a:p>
            <a:r>
              <a:rPr lang="en-US" i="1" dirty="0" smtClean="0"/>
              <a:t>what does the student need?  </a:t>
            </a:r>
          </a:p>
          <a:p>
            <a:r>
              <a:rPr lang="en-US" i="1" dirty="0" smtClean="0"/>
              <a:t>what should you be doing for this student no matter what? </a:t>
            </a:r>
          </a:p>
          <a:p>
            <a:pPr marL="0" indent="0">
              <a:buNone/>
            </a:pPr>
            <a:r>
              <a:rPr lang="en-US" dirty="0" smtClean="0"/>
              <a:t>Summarize and come to a consensus as group</a:t>
            </a:r>
          </a:p>
        </p:txBody>
      </p:sp>
    </p:spTree>
    <p:extLst>
      <p:ext uri="{BB962C8B-B14F-4D97-AF65-F5344CB8AC3E}">
        <p14:creationId xmlns:p14="http://schemas.microsoft.com/office/powerpoint/2010/main" val="1317793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chemeClr val="tx1"/>
          </a:solidFill>
        </p:spPr>
        <p:txBody>
          <a:bodyPr>
            <a:normAutofit/>
          </a:bodyPr>
          <a:lstStyle/>
          <a:p>
            <a:r>
              <a:rPr lang="en-US" sz="5800" dirty="0" smtClean="0">
                <a:solidFill>
                  <a:schemeClr val="bg1"/>
                </a:solidFill>
                <a:effectLst>
                  <a:outerShdw blurRad="38100" dist="38100" dir="2700000" algn="tl">
                    <a:srgbClr val="000000">
                      <a:alpha val="43137"/>
                    </a:srgbClr>
                  </a:outerShdw>
                </a:effectLst>
                <a:latin typeface="Arial Black" panose="020B0A04020102020204" pitchFamily="34" charset="0"/>
              </a:rPr>
              <a:t>Leonardo </a:t>
            </a:r>
            <a:r>
              <a:rPr lang="en-US" sz="5800" dirty="0" err="1" smtClean="0">
                <a:solidFill>
                  <a:schemeClr val="bg1"/>
                </a:solidFill>
                <a:effectLst>
                  <a:outerShdw blurRad="38100" dist="38100" dir="2700000" algn="tl">
                    <a:srgbClr val="000000">
                      <a:alpha val="43137"/>
                    </a:srgbClr>
                  </a:outerShdw>
                </a:effectLst>
                <a:latin typeface="Arial Black" panose="020B0A04020102020204" pitchFamily="34" charset="0"/>
              </a:rPr>
              <a:t>DaVinci</a:t>
            </a:r>
            <a:endParaRPr lang="en-US" sz="5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321430117"/>
              </p:ext>
            </p:extLst>
          </p:nvPr>
        </p:nvGraphicFramePr>
        <p:xfrm>
          <a:off x="457200" y="1828800"/>
          <a:ext cx="8382000" cy="4810125"/>
        </p:xfrm>
        <a:graphic>
          <a:graphicData uri="http://schemas.openxmlformats.org/drawingml/2006/table">
            <a:tbl>
              <a:tblPr firstRow="1" bandRow="1">
                <a:tableStyleId>{5C22544A-7EE6-4342-B048-85BDC9FD1C3A}</a:tableStyleId>
              </a:tblPr>
              <a:tblGrid>
                <a:gridCol w="2794000"/>
                <a:gridCol w="2794000"/>
                <a:gridCol w="2794000"/>
              </a:tblGrid>
              <a:tr h="609600">
                <a:tc>
                  <a:txBody>
                    <a:bodyPr/>
                    <a:lstStyle/>
                    <a:p>
                      <a:pPr algn="ctr"/>
                      <a:r>
                        <a:rPr lang="en-US" sz="2000" dirty="0" smtClean="0"/>
                        <a:t>Accommodations</a:t>
                      </a:r>
                      <a:endParaRPr lang="en-US" sz="2000" dirty="0"/>
                    </a:p>
                  </a:txBody>
                  <a:tcPr/>
                </a:tc>
                <a:tc>
                  <a:txBody>
                    <a:bodyPr/>
                    <a:lstStyle/>
                    <a:p>
                      <a:pPr algn="ctr"/>
                      <a:r>
                        <a:rPr lang="en-US" sz="2000" dirty="0" smtClean="0"/>
                        <a:t>Modifications</a:t>
                      </a:r>
                      <a:endParaRPr lang="en-US" sz="2000" dirty="0"/>
                    </a:p>
                  </a:txBody>
                  <a:tcPr/>
                </a:tc>
                <a:tc>
                  <a:txBody>
                    <a:bodyPr/>
                    <a:lstStyle/>
                    <a:p>
                      <a:pPr algn="ctr"/>
                      <a:r>
                        <a:rPr lang="en-US" sz="2000" dirty="0" smtClean="0"/>
                        <a:t>Instruction, Supports</a:t>
                      </a:r>
                      <a:endParaRPr lang="en-US" sz="2000" dirty="0"/>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007758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chemeClr val="tx1"/>
          </a:solidFill>
        </p:spPr>
        <p:txBody>
          <a:bodyPr>
            <a:normAutofit/>
          </a:bodyPr>
          <a:lstStyle/>
          <a:p>
            <a:r>
              <a:rPr lang="en-US" sz="5800" dirty="0" smtClean="0">
                <a:solidFill>
                  <a:schemeClr val="bg1"/>
                </a:solidFill>
                <a:effectLst>
                  <a:outerShdw blurRad="38100" dist="38100" dir="2700000" algn="tl">
                    <a:srgbClr val="000000">
                      <a:alpha val="43137"/>
                    </a:srgbClr>
                  </a:outerShdw>
                </a:effectLst>
                <a:latin typeface="Arial Black" panose="020B0A04020102020204" pitchFamily="34" charset="0"/>
              </a:rPr>
              <a:t>Mary Contrary</a:t>
            </a:r>
            <a:endParaRPr lang="en-US" sz="5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603571885"/>
              </p:ext>
            </p:extLst>
          </p:nvPr>
        </p:nvGraphicFramePr>
        <p:xfrm>
          <a:off x="457200" y="1828800"/>
          <a:ext cx="8382000" cy="4810125"/>
        </p:xfrm>
        <a:graphic>
          <a:graphicData uri="http://schemas.openxmlformats.org/drawingml/2006/table">
            <a:tbl>
              <a:tblPr firstRow="1" bandRow="1">
                <a:tableStyleId>{5C22544A-7EE6-4342-B048-85BDC9FD1C3A}</a:tableStyleId>
              </a:tblPr>
              <a:tblGrid>
                <a:gridCol w="2794000"/>
                <a:gridCol w="2794000"/>
                <a:gridCol w="2794000"/>
              </a:tblGrid>
              <a:tr h="609600">
                <a:tc>
                  <a:txBody>
                    <a:bodyPr/>
                    <a:lstStyle/>
                    <a:p>
                      <a:pPr algn="ctr"/>
                      <a:r>
                        <a:rPr lang="en-US" sz="2000" dirty="0" smtClean="0"/>
                        <a:t>Accommodations</a:t>
                      </a:r>
                      <a:endParaRPr lang="en-US" sz="2000" dirty="0"/>
                    </a:p>
                  </a:txBody>
                  <a:tcPr/>
                </a:tc>
                <a:tc>
                  <a:txBody>
                    <a:bodyPr/>
                    <a:lstStyle/>
                    <a:p>
                      <a:pPr algn="ctr"/>
                      <a:r>
                        <a:rPr lang="en-US" sz="2000" dirty="0" smtClean="0"/>
                        <a:t>Modifications</a:t>
                      </a:r>
                      <a:endParaRPr lang="en-US" sz="2000" dirty="0"/>
                    </a:p>
                  </a:txBody>
                  <a:tcPr/>
                </a:tc>
                <a:tc>
                  <a:txBody>
                    <a:bodyPr/>
                    <a:lstStyle/>
                    <a:p>
                      <a:pPr algn="ctr"/>
                      <a:r>
                        <a:rPr lang="en-US" sz="2000" dirty="0" smtClean="0"/>
                        <a:t>Instruction, Supports</a:t>
                      </a:r>
                      <a:endParaRPr lang="en-US" sz="2000" dirty="0"/>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9354617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chemeClr val="tx1"/>
          </a:solidFill>
        </p:spPr>
        <p:txBody>
          <a:bodyPr>
            <a:normAutofit/>
          </a:bodyPr>
          <a:lstStyle/>
          <a:p>
            <a:r>
              <a:rPr lang="en-US" sz="5800" dirty="0" err="1" smtClean="0">
                <a:solidFill>
                  <a:schemeClr val="bg1"/>
                </a:solidFill>
                <a:effectLst>
                  <a:outerShdw blurRad="38100" dist="38100" dir="2700000" algn="tl">
                    <a:srgbClr val="000000">
                      <a:alpha val="43137"/>
                    </a:srgbClr>
                  </a:outerShdw>
                </a:effectLst>
                <a:latin typeface="Arial Black" panose="020B0A04020102020204" pitchFamily="34" charset="0"/>
              </a:rPr>
              <a:t>Sandro</a:t>
            </a:r>
            <a:r>
              <a:rPr lang="en-US" sz="5800" dirty="0" smtClean="0">
                <a:solidFill>
                  <a:schemeClr val="bg1"/>
                </a:solidFill>
                <a:effectLst>
                  <a:outerShdw blurRad="38100" dist="38100" dir="2700000" algn="tl">
                    <a:srgbClr val="000000">
                      <a:alpha val="43137"/>
                    </a:srgbClr>
                  </a:outerShdw>
                </a:effectLst>
                <a:latin typeface="Arial Black" panose="020B0A04020102020204" pitchFamily="34" charset="0"/>
              </a:rPr>
              <a:t> Botticelli</a:t>
            </a:r>
            <a:endParaRPr lang="en-US" sz="5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1752623415"/>
              </p:ext>
            </p:extLst>
          </p:nvPr>
        </p:nvGraphicFramePr>
        <p:xfrm>
          <a:off x="457200" y="1828800"/>
          <a:ext cx="8382000" cy="4810125"/>
        </p:xfrm>
        <a:graphic>
          <a:graphicData uri="http://schemas.openxmlformats.org/drawingml/2006/table">
            <a:tbl>
              <a:tblPr firstRow="1" bandRow="1">
                <a:tableStyleId>{5C22544A-7EE6-4342-B048-85BDC9FD1C3A}</a:tableStyleId>
              </a:tblPr>
              <a:tblGrid>
                <a:gridCol w="2794000"/>
                <a:gridCol w="2794000"/>
                <a:gridCol w="2794000"/>
              </a:tblGrid>
              <a:tr h="609600">
                <a:tc>
                  <a:txBody>
                    <a:bodyPr/>
                    <a:lstStyle/>
                    <a:p>
                      <a:pPr algn="ctr"/>
                      <a:r>
                        <a:rPr lang="en-US" sz="2000" dirty="0" smtClean="0"/>
                        <a:t>Accommodations</a:t>
                      </a:r>
                      <a:endParaRPr lang="en-US" sz="2000" dirty="0"/>
                    </a:p>
                  </a:txBody>
                  <a:tcPr/>
                </a:tc>
                <a:tc>
                  <a:txBody>
                    <a:bodyPr/>
                    <a:lstStyle/>
                    <a:p>
                      <a:pPr algn="ctr"/>
                      <a:r>
                        <a:rPr lang="en-US" sz="2000" dirty="0" smtClean="0"/>
                        <a:t>Modifications</a:t>
                      </a:r>
                      <a:endParaRPr lang="en-US" sz="2000" dirty="0"/>
                    </a:p>
                  </a:txBody>
                  <a:tcPr/>
                </a:tc>
                <a:tc>
                  <a:txBody>
                    <a:bodyPr/>
                    <a:lstStyle/>
                    <a:p>
                      <a:pPr algn="ctr"/>
                      <a:r>
                        <a:rPr lang="en-US" sz="2000" dirty="0" smtClean="0"/>
                        <a:t>Instruction, Supports</a:t>
                      </a:r>
                      <a:endParaRPr lang="en-US" sz="2000" dirty="0"/>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633643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chemeClr val="tx1"/>
          </a:solidFill>
        </p:spPr>
        <p:txBody>
          <a:bodyPr>
            <a:normAutofit/>
          </a:bodyPr>
          <a:lstStyle/>
          <a:p>
            <a:r>
              <a:rPr lang="en-US" sz="5800" dirty="0" smtClean="0">
                <a:solidFill>
                  <a:schemeClr val="bg1"/>
                </a:solidFill>
                <a:effectLst>
                  <a:outerShdw blurRad="38100" dist="38100" dir="2700000" algn="tl">
                    <a:srgbClr val="000000">
                      <a:alpha val="43137"/>
                    </a:srgbClr>
                  </a:outerShdw>
                </a:effectLst>
                <a:latin typeface="Arial Black" panose="020B0A04020102020204" pitchFamily="34" charset="0"/>
              </a:rPr>
              <a:t>Venus </a:t>
            </a:r>
            <a:r>
              <a:rPr lang="en-US" sz="5800" dirty="0" err="1" smtClean="0">
                <a:solidFill>
                  <a:schemeClr val="bg1"/>
                </a:solidFill>
                <a:effectLst>
                  <a:outerShdw blurRad="38100" dist="38100" dir="2700000" algn="tl">
                    <a:srgbClr val="000000">
                      <a:alpha val="43137"/>
                    </a:srgbClr>
                  </a:outerShdw>
                </a:effectLst>
                <a:latin typeface="Arial Black" panose="020B0A04020102020204" pitchFamily="34" charset="0"/>
              </a:rPr>
              <a:t>DeMilo</a:t>
            </a:r>
            <a:endParaRPr lang="en-US" sz="5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1640919123"/>
              </p:ext>
            </p:extLst>
          </p:nvPr>
        </p:nvGraphicFramePr>
        <p:xfrm>
          <a:off x="457200" y="1828800"/>
          <a:ext cx="8382000" cy="4810125"/>
        </p:xfrm>
        <a:graphic>
          <a:graphicData uri="http://schemas.openxmlformats.org/drawingml/2006/table">
            <a:tbl>
              <a:tblPr firstRow="1" bandRow="1">
                <a:tableStyleId>{5C22544A-7EE6-4342-B048-85BDC9FD1C3A}</a:tableStyleId>
              </a:tblPr>
              <a:tblGrid>
                <a:gridCol w="2794000"/>
                <a:gridCol w="2794000"/>
                <a:gridCol w="2794000"/>
              </a:tblGrid>
              <a:tr h="609600">
                <a:tc>
                  <a:txBody>
                    <a:bodyPr/>
                    <a:lstStyle/>
                    <a:p>
                      <a:pPr algn="ctr"/>
                      <a:r>
                        <a:rPr lang="en-US" sz="2000" dirty="0" smtClean="0"/>
                        <a:t>Accommodations</a:t>
                      </a:r>
                      <a:endParaRPr lang="en-US" sz="2000" dirty="0"/>
                    </a:p>
                  </a:txBody>
                  <a:tcPr/>
                </a:tc>
                <a:tc>
                  <a:txBody>
                    <a:bodyPr/>
                    <a:lstStyle/>
                    <a:p>
                      <a:pPr algn="ctr"/>
                      <a:r>
                        <a:rPr lang="en-US" sz="2000" dirty="0" smtClean="0"/>
                        <a:t>Modifications</a:t>
                      </a:r>
                      <a:endParaRPr lang="en-US" sz="2000" dirty="0"/>
                    </a:p>
                  </a:txBody>
                  <a:tcPr/>
                </a:tc>
                <a:tc>
                  <a:txBody>
                    <a:bodyPr/>
                    <a:lstStyle/>
                    <a:p>
                      <a:pPr algn="ctr"/>
                      <a:r>
                        <a:rPr lang="en-US" sz="2000" dirty="0" smtClean="0"/>
                        <a:t>Instruction, Supports</a:t>
                      </a:r>
                      <a:endParaRPr lang="en-US" sz="2000" dirty="0"/>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94586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chemeClr val="tx1"/>
          </a:solidFill>
        </p:spPr>
        <p:txBody>
          <a:bodyPr>
            <a:normAutofit/>
          </a:bodyPr>
          <a:lstStyle/>
          <a:p>
            <a:r>
              <a:rPr lang="en-US" sz="5800" dirty="0" smtClean="0">
                <a:solidFill>
                  <a:schemeClr val="bg1"/>
                </a:solidFill>
                <a:effectLst>
                  <a:outerShdw blurRad="38100" dist="38100" dir="2700000" algn="tl">
                    <a:srgbClr val="000000">
                      <a:alpha val="43137"/>
                    </a:srgbClr>
                  </a:outerShdw>
                </a:effectLst>
                <a:latin typeface="Arial Black" panose="020B0A04020102020204" pitchFamily="34" charset="0"/>
              </a:rPr>
              <a:t>Workshop</a:t>
            </a:r>
            <a:endParaRPr lang="en-US" sz="5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4" name="Content Placeholder 3"/>
          <p:cNvSpPr>
            <a:spLocks noGrp="1"/>
          </p:cNvSpPr>
          <p:nvPr>
            <p:ph sz="half" idx="1"/>
          </p:nvPr>
        </p:nvSpPr>
        <p:spPr>
          <a:xfrm>
            <a:off x="457200" y="1828801"/>
            <a:ext cx="8382000" cy="4572000"/>
          </a:xfrm>
        </p:spPr>
        <p:txBody>
          <a:bodyPr>
            <a:normAutofit fontScale="85000" lnSpcReduction="10000"/>
          </a:bodyPr>
          <a:lstStyle/>
          <a:p>
            <a:pPr marL="0" indent="0">
              <a:buNone/>
            </a:pPr>
            <a:r>
              <a:rPr lang="en-US" i="1" u="sng" dirty="0" smtClean="0"/>
              <a:t>In your Group:</a:t>
            </a:r>
          </a:p>
          <a:p>
            <a:pPr marL="0" indent="0">
              <a:buNone/>
            </a:pPr>
            <a:r>
              <a:rPr lang="en-US" dirty="0" smtClean="0"/>
              <a:t>Using the 4 IEPs go through your lesson plan.  Evaluate the plan and how it addresses student needs based on IEP information.  </a:t>
            </a:r>
          </a:p>
          <a:p>
            <a:pPr marL="0" indent="0">
              <a:buNone/>
            </a:pPr>
            <a:r>
              <a:rPr lang="en-US" dirty="0" smtClean="0"/>
              <a:t>Think about:</a:t>
            </a:r>
          </a:p>
          <a:p>
            <a:r>
              <a:rPr lang="en-US" i="1" dirty="0" smtClean="0"/>
              <a:t>What barriers are preventing the student from demonstrating mastery accurately, if any?</a:t>
            </a:r>
          </a:p>
          <a:p>
            <a:r>
              <a:rPr lang="en-US" i="1" dirty="0" smtClean="0"/>
              <a:t>How would you modify the activity/assessment for each student, if at all? </a:t>
            </a:r>
          </a:p>
          <a:p>
            <a:r>
              <a:rPr lang="en-US" i="1" dirty="0" smtClean="0"/>
              <a:t>Would you use a different activity/assessment to measure mastery for this student?  Why/why not?</a:t>
            </a:r>
          </a:p>
          <a:p>
            <a:pPr marL="0" indent="0">
              <a:buNone/>
            </a:pPr>
            <a:r>
              <a:rPr lang="en-US" dirty="0" smtClean="0"/>
              <a:t>Discuss and record what you would do with each assessment based on the student information.  </a:t>
            </a:r>
            <a:endParaRPr lang="en-US" dirty="0"/>
          </a:p>
          <a:p>
            <a:pPr marL="514350" indent="-514350">
              <a:buFont typeface="+mj-lt"/>
              <a:buAutoNum type="arabicPeriod"/>
            </a:pPr>
            <a:endParaRPr lang="en-US" dirty="0" smtClean="0"/>
          </a:p>
        </p:txBody>
      </p:sp>
    </p:spTree>
    <p:extLst>
      <p:ext uri="{BB962C8B-B14F-4D97-AF65-F5344CB8AC3E}">
        <p14:creationId xmlns:p14="http://schemas.microsoft.com/office/powerpoint/2010/main" val="3661377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chemeClr val="tx1"/>
          </a:solidFill>
        </p:spPr>
        <p:txBody>
          <a:bodyPr>
            <a:normAutofit/>
          </a:bodyPr>
          <a:lstStyle/>
          <a:p>
            <a:r>
              <a:rPr lang="en-US" sz="5800" dirty="0" smtClean="0">
                <a:solidFill>
                  <a:schemeClr val="bg1"/>
                </a:solidFill>
                <a:effectLst>
                  <a:outerShdw blurRad="38100" dist="38100" dir="2700000" algn="tl">
                    <a:srgbClr val="000000">
                      <a:alpha val="43137"/>
                    </a:srgbClr>
                  </a:outerShdw>
                </a:effectLst>
                <a:latin typeface="Arial Black" panose="020B0A04020102020204" pitchFamily="34" charset="0"/>
              </a:rPr>
              <a:t>Leonardo </a:t>
            </a:r>
            <a:r>
              <a:rPr lang="en-US" sz="5800" dirty="0" err="1" smtClean="0">
                <a:solidFill>
                  <a:schemeClr val="bg1"/>
                </a:solidFill>
                <a:effectLst>
                  <a:outerShdw blurRad="38100" dist="38100" dir="2700000" algn="tl">
                    <a:srgbClr val="000000">
                      <a:alpha val="43137"/>
                    </a:srgbClr>
                  </a:outerShdw>
                </a:effectLst>
                <a:latin typeface="Arial Black" panose="020B0A04020102020204" pitchFamily="34" charset="0"/>
              </a:rPr>
              <a:t>DaVinci</a:t>
            </a:r>
            <a:endParaRPr lang="en-US" sz="5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3553481753"/>
              </p:ext>
            </p:extLst>
          </p:nvPr>
        </p:nvGraphicFramePr>
        <p:xfrm>
          <a:off x="457200" y="1828800"/>
          <a:ext cx="8382000" cy="4901565"/>
        </p:xfrm>
        <a:graphic>
          <a:graphicData uri="http://schemas.openxmlformats.org/drawingml/2006/table">
            <a:tbl>
              <a:tblPr firstRow="1" bandRow="1">
                <a:tableStyleId>{5C22544A-7EE6-4342-B048-85BDC9FD1C3A}</a:tableStyleId>
              </a:tblPr>
              <a:tblGrid>
                <a:gridCol w="2794000"/>
                <a:gridCol w="2794000"/>
                <a:gridCol w="2794000"/>
              </a:tblGrid>
              <a:tr h="609600">
                <a:tc>
                  <a:txBody>
                    <a:bodyPr/>
                    <a:lstStyle/>
                    <a:p>
                      <a:pPr algn="ctr"/>
                      <a:r>
                        <a:rPr lang="en-US" sz="2000" dirty="0" smtClean="0"/>
                        <a:t>Accommodations</a:t>
                      </a:r>
                      <a:endParaRPr lang="en-US" sz="2000" dirty="0"/>
                    </a:p>
                  </a:txBody>
                  <a:tcPr/>
                </a:tc>
                <a:tc>
                  <a:txBody>
                    <a:bodyPr/>
                    <a:lstStyle/>
                    <a:p>
                      <a:pPr algn="ctr"/>
                      <a:r>
                        <a:rPr lang="en-US" sz="2000" dirty="0" smtClean="0"/>
                        <a:t>Modifications</a:t>
                      </a:r>
                      <a:endParaRPr lang="en-US" sz="2000" dirty="0"/>
                    </a:p>
                  </a:txBody>
                  <a:tcPr/>
                </a:tc>
                <a:tc>
                  <a:txBody>
                    <a:bodyPr/>
                    <a:lstStyle/>
                    <a:p>
                      <a:pPr algn="ctr"/>
                      <a:r>
                        <a:rPr lang="en-US" sz="2000" dirty="0" smtClean="0"/>
                        <a:t>Alternate Activity/Assessment</a:t>
                      </a:r>
                      <a:endParaRPr lang="en-US" sz="2000" dirty="0"/>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7481874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chemeClr val="tx1"/>
          </a:solidFill>
        </p:spPr>
        <p:txBody>
          <a:bodyPr>
            <a:normAutofit/>
          </a:bodyPr>
          <a:lstStyle/>
          <a:p>
            <a:r>
              <a:rPr lang="en-US" sz="5800" dirty="0" smtClean="0">
                <a:solidFill>
                  <a:schemeClr val="bg1"/>
                </a:solidFill>
                <a:effectLst>
                  <a:outerShdw blurRad="38100" dist="38100" dir="2700000" algn="tl">
                    <a:srgbClr val="000000">
                      <a:alpha val="43137"/>
                    </a:srgbClr>
                  </a:outerShdw>
                </a:effectLst>
                <a:latin typeface="Arial Black" panose="020B0A04020102020204" pitchFamily="34" charset="0"/>
              </a:rPr>
              <a:t>Mary Contrary</a:t>
            </a:r>
            <a:endParaRPr lang="en-US" sz="5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998670324"/>
              </p:ext>
            </p:extLst>
          </p:nvPr>
        </p:nvGraphicFramePr>
        <p:xfrm>
          <a:off x="457200" y="1828800"/>
          <a:ext cx="8382000" cy="4901565"/>
        </p:xfrm>
        <a:graphic>
          <a:graphicData uri="http://schemas.openxmlformats.org/drawingml/2006/table">
            <a:tbl>
              <a:tblPr firstRow="1" bandRow="1">
                <a:tableStyleId>{5C22544A-7EE6-4342-B048-85BDC9FD1C3A}</a:tableStyleId>
              </a:tblPr>
              <a:tblGrid>
                <a:gridCol w="2794000"/>
                <a:gridCol w="2794000"/>
                <a:gridCol w="2794000"/>
              </a:tblGrid>
              <a:tr h="609600">
                <a:tc>
                  <a:txBody>
                    <a:bodyPr/>
                    <a:lstStyle/>
                    <a:p>
                      <a:pPr algn="ctr"/>
                      <a:r>
                        <a:rPr lang="en-US" sz="2000" dirty="0" smtClean="0"/>
                        <a:t>Accommodations</a:t>
                      </a:r>
                      <a:endParaRPr lang="en-US" sz="2000" dirty="0"/>
                    </a:p>
                  </a:txBody>
                  <a:tcPr/>
                </a:tc>
                <a:tc>
                  <a:txBody>
                    <a:bodyPr/>
                    <a:lstStyle/>
                    <a:p>
                      <a:pPr algn="ctr"/>
                      <a:r>
                        <a:rPr lang="en-US" sz="2000" dirty="0" smtClean="0"/>
                        <a:t>Modifications</a:t>
                      </a:r>
                      <a:endParaRPr lang="en-US" sz="2000" dirty="0"/>
                    </a:p>
                  </a:txBody>
                  <a:tcPr/>
                </a:tc>
                <a:tc>
                  <a:txBody>
                    <a:bodyPr/>
                    <a:lstStyle/>
                    <a:p>
                      <a:pPr algn="ctr"/>
                      <a:r>
                        <a:rPr lang="en-US" sz="2000" dirty="0" smtClean="0"/>
                        <a:t>Alternate Activity/Assessment</a:t>
                      </a:r>
                      <a:endParaRPr lang="en-US" sz="2000" dirty="0"/>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258141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tx1"/>
          </a:solidFill>
        </p:spPr>
        <p:txBody>
          <a:bodyPr>
            <a:normAutofit fontScale="90000"/>
          </a:bodyPr>
          <a:lstStyle/>
          <a:p>
            <a:r>
              <a:rPr lang="en-US" sz="5800" dirty="0" smtClean="0">
                <a:solidFill>
                  <a:schemeClr val="bg1"/>
                </a:solidFill>
                <a:effectLst>
                  <a:outerShdw blurRad="38100" dist="38100" dir="2700000" algn="tl">
                    <a:srgbClr val="000000">
                      <a:alpha val="43137"/>
                    </a:srgbClr>
                  </a:outerShdw>
                </a:effectLst>
                <a:latin typeface="Arial Black" panose="020B0A04020102020204" pitchFamily="34" charset="0"/>
              </a:rPr>
              <a:t>Presenter Introduction:</a:t>
            </a:r>
            <a:endParaRPr lang="en-US" sz="5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4" name="Content Placeholder 3"/>
          <p:cNvSpPr>
            <a:spLocks noGrp="1"/>
          </p:cNvSpPr>
          <p:nvPr>
            <p:ph sz="half" idx="1"/>
          </p:nvPr>
        </p:nvSpPr>
        <p:spPr>
          <a:xfrm>
            <a:off x="457200" y="1371600"/>
            <a:ext cx="8305800" cy="4754563"/>
          </a:xfrm>
        </p:spPr>
        <p:txBody>
          <a:bodyPr>
            <a:normAutofit/>
          </a:bodyPr>
          <a:lstStyle/>
          <a:p>
            <a:pPr marL="0" indent="0">
              <a:buNone/>
            </a:pPr>
            <a:r>
              <a:rPr lang="en-US" sz="1600" dirty="0" smtClean="0">
                <a:cs typeface="Arial" panose="020B0604020202020204" pitchFamily="34" charset="0"/>
              </a:rPr>
              <a:t>Heidi Sinkovic</a:t>
            </a:r>
          </a:p>
          <a:p>
            <a:pPr marL="0" indent="0">
              <a:buNone/>
            </a:pPr>
            <a:r>
              <a:rPr lang="en-US" sz="1600" i="1" dirty="0" smtClean="0">
                <a:cs typeface="Arial" panose="020B0604020202020204" pitchFamily="34" charset="0"/>
              </a:rPr>
              <a:t>Director of Exceptional Student Services</a:t>
            </a:r>
          </a:p>
          <a:p>
            <a:pPr marL="0" indent="0">
              <a:buNone/>
            </a:pPr>
            <a:endParaRPr lang="en-US" sz="1600" i="1" dirty="0" smtClean="0">
              <a:cs typeface="Arial" panose="020B0604020202020204" pitchFamily="34" charset="0"/>
            </a:endParaRPr>
          </a:p>
          <a:p>
            <a:r>
              <a:rPr lang="en-US" sz="1600" dirty="0" smtClean="0">
                <a:cs typeface="Arial" panose="020B0604020202020204" pitchFamily="34" charset="0"/>
              </a:rPr>
              <a:t>Entering my 10</a:t>
            </a:r>
            <a:r>
              <a:rPr lang="en-US" sz="1600" baseline="30000" dirty="0" smtClean="0">
                <a:cs typeface="Arial" panose="020B0604020202020204" pitchFamily="34" charset="0"/>
              </a:rPr>
              <a:t>th</a:t>
            </a:r>
            <a:r>
              <a:rPr lang="en-US" sz="1600" dirty="0" smtClean="0">
                <a:cs typeface="Arial" panose="020B0604020202020204" pitchFamily="34" charset="0"/>
              </a:rPr>
              <a:t> year at The Leona Group</a:t>
            </a:r>
          </a:p>
          <a:p>
            <a:r>
              <a:rPr lang="en-US" sz="1600" dirty="0" smtClean="0">
                <a:cs typeface="Arial" panose="020B0604020202020204" pitchFamily="34" charset="0"/>
              </a:rPr>
              <a:t>Art/English/Humanities Teacher and Special Education Coordinator at Sun Valley High School prior to current position</a:t>
            </a:r>
          </a:p>
          <a:p>
            <a:r>
              <a:rPr lang="en-US" sz="1600" dirty="0" smtClean="0">
                <a:cs typeface="Arial" panose="020B0604020202020204" pitchFamily="34" charset="0"/>
              </a:rPr>
              <a:t>BA and MA in Art History, Arizona State University</a:t>
            </a:r>
          </a:p>
          <a:p>
            <a:r>
              <a:rPr lang="en-US" sz="1600" dirty="0" smtClean="0">
                <a:cs typeface="Arial" panose="020B0604020202020204" pitchFamily="34" charset="0"/>
              </a:rPr>
              <a:t>Post Baccalaureate Teacher Preparation Secondary Education, Rio Salado College</a:t>
            </a:r>
          </a:p>
          <a:p>
            <a:r>
              <a:rPr lang="en-US" sz="1600" dirty="0" smtClean="0">
                <a:cs typeface="Arial" panose="020B0604020202020204" pitchFamily="34" charset="0"/>
              </a:rPr>
              <a:t>HQ Areas/Certification: </a:t>
            </a:r>
          </a:p>
          <a:p>
            <a:pPr marL="0" indent="0">
              <a:buNone/>
            </a:pPr>
            <a:r>
              <a:rPr lang="en-US" sz="1600" i="1" dirty="0" smtClean="0">
                <a:cs typeface="Arial" panose="020B0604020202020204" pitchFamily="34" charset="0"/>
              </a:rPr>
              <a:t>	</a:t>
            </a:r>
            <a:r>
              <a:rPr lang="en-US" sz="1600" i="1" dirty="0">
                <a:cs typeface="Arial" panose="020B0604020202020204" pitchFamily="34" charset="0"/>
              </a:rPr>
              <a:t>Special Education k-12: </a:t>
            </a:r>
            <a:r>
              <a:rPr lang="en-US" sz="1600" i="1" dirty="0" smtClean="0">
                <a:cs typeface="Arial" panose="020B0604020202020204" pitchFamily="34" charset="0"/>
              </a:rPr>
              <a:t>Cross-Categorical, Secondary English, German (HQ), Art (HQ)</a:t>
            </a:r>
          </a:p>
          <a:p>
            <a:r>
              <a:rPr lang="en-US" sz="1600" dirty="0" smtClean="0">
                <a:cs typeface="Arial" panose="020B0604020202020204" pitchFamily="34" charset="0"/>
              </a:rPr>
              <a:t>Mentor of 4 Special Education Directors through ADE Mentorship Program</a:t>
            </a:r>
          </a:p>
          <a:p>
            <a:r>
              <a:rPr lang="en-US" sz="1600" dirty="0" smtClean="0">
                <a:cs typeface="Arial" panose="020B0604020202020204" pitchFamily="34" charset="0"/>
              </a:rPr>
              <a:t>Member of Superintendent Huppenthal’s Special Education Advisory Group</a:t>
            </a:r>
          </a:p>
          <a:p>
            <a:r>
              <a:rPr lang="en-US" sz="1600" dirty="0" smtClean="0">
                <a:cs typeface="Arial" panose="020B0604020202020204" pitchFamily="34" charset="0"/>
              </a:rPr>
              <a:t>Selection and Planning Committee Member for TLG Aspiring School Leaders Program</a:t>
            </a:r>
          </a:p>
          <a:p>
            <a:r>
              <a:rPr lang="en-US" sz="1600" dirty="0" smtClean="0">
                <a:cs typeface="Arial" panose="020B0604020202020204" pitchFamily="34" charset="0"/>
              </a:rPr>
              <a:t>Member of ADE Special Education Rule Change Core Committee</a:t>
            </a:r>
          </a:p>
          <a:p>
            <a:r>
              <a:rPr lang="en-US" sz="1600" dirty="0" smtClean="0">
                <a:cs typeface="Arial" panose="020B0604020202020204" pitchFamily="34" charset="0"/>
              </a:rPr>
              <a:t>Member of ADE Special Education Certification Change Group (12/13)</a:t>
            </a:r>
          </a:p>
          <a:p>
            <a:r>
              <a:rPr lang="en-US" sz="1600" dirty="0" smtClean="0">
                <a:cs typeface="Arial" panose="020B0604020202020204" pitchFamily="34" charset="0"/>
              </a:rPr>
              <a:t>Founded Charter School Special Education Director’s Group with Udall Shumway</a:t>
            </a:r>
          </a:p>
          <a:p>
            <a:pPr marL="0" indent="0">
              <a:buNone/>
            </a:pPr>
            <a:endParaRPr lang="en-US" sz="1600" dirty="0" smtClean="0">
              <a:cs typeface="Arial" panose="020B0604020202020204" pitchFamily="34" charset="0"/>
            </a:endParaRPr>
          </a:p>
          <a:p>
            <a:endParaRPr lang="en-US" sz="1600" dirty="0">
              <a:cs typeface="Arial" panose="020B0604020202020204" pitchFamily="34" charset="0"/>
            </a:endParaRPr>
          </a:p>
        </p:txBody>
      </p:sp>
    </p:spTree>
    <p:extLst>
      <p:ext uri="{BB962C8B-B14F-4D97-AF65-F5344CB8AC3E}">
        <p14:creationId xmlns:p14="http://schemas.microsoft.com/office/powerpoint/2010/main" val="20953678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chemeClr val="tx1"/>
          </a:solidFill>
        </p:spPr>
        <p:txBody>
          <a:bodyPr>
            <a:normAutofit/>
          </a:bodyPr>
          <a:lstStyle/>
          <a:p>
            <a:r>
              <a:rPr lang="en-US" sz="5800" dirty="0" err="1" smtClean="0">
                <a:solidFill>
                  <a:schemeClr val="bg1"/>
                </a:solidFill>
                <a:effectLst>
                  <a:outerShdw blurRad="38100" dist="38100" dir="2700000" algn="tl">
                    <a:srgbClr val="000000">
                      <a:alpha val="43137"/>
                    </a:srgbClr>
                  </a:outerShdw>
                </a:effectLst>
                <a:latin typeface="Arial Black" panose="020B0A04020102020204" pitchFamily="34" charset="0"/>
              </a:rPr>
              <a:t>Sandro</a:t>
            </a:r>
            <a:r>
              <a:rPr lang="en-US" sz="5800" dirty="0" smtClean="0">
                <a:solidFill>
                  <a:schemeClr val="bg1"/>
                </a:solidFill>
                <a:effectLst>
                  <a:outerShdw blurRad="38100" dist="38100" dir="2700000" algn="tl">
                    <a:srgbClr val="000000">
                      <a:alpha val="43137"/>
                    </a:srgbClr>
                  </a:outerShdw>
                </a:effectLst>
                <a:latin typeface="Arial Black" panose="020B0A04020102020204" pitchFamily="34" charset="0"/>
              </a:rPr>
              <a:t> Botticelli</a:t>
            </a:r>
            <a:endParaRPr lang="en-US" sz="5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1907583103"/>
              </p:ext>
            </p:extLst>
          </p:nvPr>
        </p:nvGraphicFramePr>
        <p:xfrm>
          <a:off x="457200" y="1828800"/>
          <a:ext cx="8382000" cy="4901565"/>
        </p:xfrm>
        <a:graphic>
          <a:graphicData uri="http://schemas.openxmlformats.org/drawingml/2006/table">
            <a:tbl>
              <a:tblPr firstRow="1" bandRow="1">
                <a:tableStyleId>{5C22544A-7EE6-4342-B048-85BDC9FD1C3A}</a:tableStyleId>
              </a:tblPr>
              <a:tblGrid>
                <a:gridCol w="2794000"/>
                <a:gridCol w="2794000"/>
                <a:gridCol w="2794000"/>
              </a:tblGrid>
              <a:tr h="609600">
                <a:tc>
                  <a:txBody>
                    <a:bodyPr/>
                    <a:lstStyle/>
                    <a:p>
                      <a:pPr algn="ctr"/>
                      <a:r>
                        <a:rPr lang="en-US" sz="2000" dirty="0" smtClean="0"/>
                        <a:t>Accommodations</a:t>
                      </a:r>
                      <a:endParaRPr lang="en-US" sz="2000" dirty="0"/>
                    </a:p>
                  </a:txBody>
                  <a:tcPr/>
                </a:tc>
                <a:tc>
                  <a:txBody>
                    <a:bodyPr/>
                    <a:lstStyle/>
                    <a:p>
                      <a:pPr algn="ctr"/>
                      <a:r>
                        <a:rPr lang="en-US" sz="2000" dirty="0" smtClean="0"/>
                        <a:t>Modifications</a:t>
                      </a:r>
                      <a:endParaRPr lang="en-US" sz="2000" dirty="0"/>
                    </a:p>
                  </a:txBody>
                  <a:tcPr/>
                </a:tc>
                <a:tc>
                  <a:txBody>
                    <a:bodyPr/>
                    <a:lstStyle/>
                    <a:p>
                      <a:pPr algn="ctr"/>
                      <a:r>
                        <a:rPr lang="en-US" sz="2000" dirty="0" smtClean="0"/>
                        <a:t>Alternate Activity/Assessment</a:t>
                      </a:r>
                      <a:endParaRPr lang="en-US" sz="2000" dirty="0"/>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7760561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chemeClr val="tx1"/>
          </a:solidFill>
        </p:spPr>
        <p:txBody>
          <a:bodyPr>
            <a:normAutofit/>
          </a:bodyPr>
          <a:lstStyle/>
          <a:p>
            <a:r>
              <a:rPr lang="en-US" sz="5800" dirty="0" smtClean="0">
                <a:solidFill>
                  <a:schemeClr val="bg1"/>
                </a:solidFill>
                <a:effectLst>
                  <a:outerShdw blurRad="38100" dist="38100" dir="2700000" algn="tl">
                    <a:srgbClr val="000000">
                      <a:alpha val="43137"/>
                    </a:srgbClr>
                  </a:outerShdw>
                </a:effectLst>
                <a:latin typeface="Arial Black" panose="020B0A04020102020204" pitchFamily="34" charset="0"/>
              </a:rPr>
              <a:t>Venus </a:t>
            </a:r>
            <a:r>
              <a:rPr lang="en-US" sz="5800" dirty="0" err="1" smtClean="0">
                <a:solidFill>
                  <a:schemeClr val="bg1"/>
                </a:solidFill>
                <a:effectLst>
                  <a:outerShdw blurRad="38100" dist="38100" dir="2700000" algn="tl">
                    <a:srgbClr val="000000">
                      <a:alpha val="43137"/>
                    </a:srgbClr>
                  </a:outerShdw>
                </a:effectLst>
                <a:latin typeface="Arial Black" panose="020B0A04020102020204" pitchFamily="34" charset="0"/>
              </a:rPr>
              <a:t>DeMilo</a:t>
            </a:r>
            <a:endParaRPr lang="en-US" sz="5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2926651197"/>
              </p:ext>
            </p:extLst>
          </p:nvPr>
        </p:nvGraphicFramePr>
        <p:xfrm>
          <a:off x="457200" y="1828800"/>
          <a:ext cx="8382000" cy="4901565"/>
        </p:xfrm>
        <a:graphic>
          <a:graphicData uri="http://schemas.openxmlformats.org/drawingml/2006/table">
            <a:tbl>
              <a:tblPr firstRow="1" bandRow="1">
                <a:tableStyleId>{5C22544A-7EE6-4342-B048-85BDC9FD1C3A}</a:tableStyleId>
              </a:tblPr>
              <a:tblGrid>
                <a:gridCol w="2794000"/>
                <a:gridCol w="2794000"/>
                <a:gridCol w="2794000"/>
              </a:tblGrid>
              <a:tr h="609600">
                <a:tc>
                  <a:txBody>
                    <a:bodyPr/>
                    <a:lstStyle/>
                    <a:p>
                      <a:pPr algn="ctr"/>
                      <a:r>
                        <a:rPr lang="en-US" sz="2000" dirty="0" smtClean="0"/>
                        <a:t>Accommodations</a:t>
                      </a:r>
                      <a:endParaRPr lang="en-US" sz="2000" dirty="0"/>
                    </a:p>
                  </a:txBody>
                  <a:tcPr/>
                </a:tc>
                <a:tc>
                  <a:txBody>
                    <a:bodyPr/>
                    <a:lstStyle/>
                    <a:p>
                      <a:pPr algn="ctr"/>
                      <a:r>
                        <a:rPr lang="en-US" sz="2000" dirty="0" smtClean="0"/>
                        <a:t>Modifications</a:t>
                      </a:r>
                      <a:endParaRPr lang="en-US" sz="2000" dirty="0"/>
                    </a:p>
                  </a:txBody>
                  <a:tcPr/>
                </a:tc>
                <a:tc>
                  <a:txBody>
                    <a:bodyPr/>
                    <a:lstStyle/>
                    <a:p>
                      <a:pPr algn="ctr"/>
                      <a:r>
                        <a:rPr lang="en-US" sz="2000" dirty="0" smtClean="0"/>
                        <a:t>Alternate Activity/Assessment</a:t>
                      </a:r>
                      <a:endParaRPr lang="en-US" sz="2000" dirty="0"/>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a:p>
                  </a:txBody>
                  <a:tcPr/>
                </a:tc>
              </a:tr>
              <a:tr h="600075">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285273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chemeClr val="tx1"/>
          </a:solidFill>
        </p:spPr>
        <p:txBody>
          <a:bodyPr>
            <a:normAutofit/>
          </a:bodyPr>
          <a:lstStyle/>
          <a:p>
            <a:r>
              <a:rPr lang="en-US" sz="5800" dirty="0" smtClean="0">
                <a:solidFill>
                  <a:schemeClr val="bg1"/>
                </a:solidFill>
                <a:effectLst>
                  <a:outerShdw blurRad="38100" dist="38100" dir="2700000" algn="tl">
                    <a:srgbClr val="000000">
                      <a:alpha val="43137"/>
                    </a:srgbClr>
                  </a:outerShdw>
                </a:effectLst>
                <a:latin typeface="Arial Black" panose="020B0A04020102020204" pitchFamily="34" charset="0"/>
              </a:rPr>
              <a:t>TLG Lesson Plan</a:t>
            </a:r>
            <a:endParaRPr lang="en-US" sz="5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pic>
        <p:nvPicPr>
          <p:cNvPr id="6" name="Content Placeholder 5" descr="Screen Clipping"/>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0" y="1600200"/>
            <a:ext cx="4302150" cy="5105400"/>
          </a:xfr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676400"/>
            <a:ext cx="3801068" cy="5029200"/>
          </a:xfrm>
          <a:prstGeom prst="rect">
            <a:avLst/>
          </a:prstGeom>
        </p:spPr>
      </p:pic>
    </p:spTree>
    <p:extLst>
      <p:ext uri="{BB962C8B-B14F-4D97-AF65-F5344CB8AC3E}">
        <p14:creationId xmlns:p14="http://schemas.microsoft.com/office/powerpoint/2010/main" val="14586802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chemeClr val="tx1"/>
          </a:solidFill>
        </p:spPr>
        <p:txBody>
          <a:bodyPr>
            <a:normAutofit/>
          </a:bodyPr>
          <a:lstStyle/>
          <a:p>
            <a:r>
              <a:rPr lang="en-US" sz="5800" dirty="0" smtClean="0">
                <a:solidFill>
                  <a:schemeClr val="bg1"/>
                </a:solidFill>
                <a:effectLst>
                  <a:outerShdw blurRad="38100" dist="38100" dir="2700000" algn="tl">
                    <a:srgbClr val="000000">
                      <a:alpha val="43137"/>
                    </a:srgbClr>
                  </a:outerShdw>
                </a:effectLst>
                <a:latin typeface="Arial Black" panose="020B0A04020102020204" pitchFamily="34" charset="0"/>
              </a:rPr>
              <a:t>Grading Questions…</a:t>
            </a:r>
            <a:endParaRPr lang="en-US" sz="5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4" name="Content Placeholder 3"/>
          <p:cNvSpPr>
            <a:spLocks noGrp="1"/>
          </p:cNvSpPr>
          <p:nvPr>
            <p:ph sz="half" idx="1"/>
          </p:nvPr>
        </p:nvSpPr>
        <p:spPr>
          <a:xfrm>
            <a:off x="457200" y="1600200"/>
            <a:ext cx="8229600" cy="4525963"/>
          </a:xfrm>
        </p:spPr>
        <p:txBody>
          <a:bodyPr>
            <a:normAutofit/>
          </a:bodyPr>
          <a:lstStyle/>
          <a:p>
            <a:pPr marL="0" indent="0" algn="ctr">
              <a:buNone/>
            </a:pPr>
            <a:r>
              <a:rPr lang="en-US" sz="6600" dirty="0"/>
              <a:t>Can a </a:t>
            </a:r>
            <a:r>
              <a:rPr lang="en-US" sz="6600" dirty="0" smtClean="0"/>
              <a:t>SWD earn </a:t>
            </a:r>
            <a:r>
              <a:rPr lang="en-US" sz="6600" dirty="0"/>
              <a:t>an A?</a:t>
            </a:r>
          </a:p>
          <a:p>
            <a:pPr marL="0" indent="0" algn="ctr">
              <a:buNone/>
            </a:pPr>
            <a:r>
              <a:rPr lang="en-US" sz="6600" dirty="0"/>
              <a:t>Can </a:t>
            </a:r>
            <a:r>
              <a:rPr lang="en-US" sz="6600" dirty="0" smtClean="0"/>
              <a:t>a SWD earn </a:t>
            </a:r>
            <a:r>
              <a:rPr lang="en-US" sz="6600" dirty="0"/>
              <a:t>an F</a:t>
            </a:r>
            <a:r>
              <a:rPr lang="en-US" sz="6600" dirty="0" smtClean="0"/>
              <a:t>?</a:t>
            </a:r>
          </a:p>
          <a:p>
            <a:pPr marL="0" indent="0" algn="ctr">
              <a:buNone/>
            </a:pPr>
            <a:endParaRPr lang="en-US" sz="6600" dirty="0" smtClean="0"/>
          </a:p>
          <a:p>
            <a:pPr marL="0" indent="0" algn="ctr">
              <a:buNone/>
            </a:pPr>
            <a:endParaRPr lang="en-US" sz="6600" dirty="0"/>
          </a:p>
          <a:p>
            <a:pPr marL="0" indent="0" algn="ctr">
              <a:buNone/>
            </a:pPr>
            <a:endParaRPr lang="en-US" sz="6600" dirty="0"/>
          </a:p>
        </p:txBody>
      </p:sp>
    </p:spTree>
    <p:extLst>
      <p:ext uri="{BB962C8B-B14F-4D97-AF65-F5344CB8AC3E}">
        <p14:creationId xmlns:p14="http://schemas.microsoft.com/office/powerpoint/2010/main" val="11306045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chemeClr val="tx1"/>
          </a:solidFill>
        </p:spPr>
        <p:txBody>
          <a:bodyPr>
            <a:normAutofit/>
          </a:bodyPr>
          <a:lstStyle/>
          <a:p>
            <a:r>
              <a:rPr lang="en-US" sz="5800" dirty="0" smtClean="0">
                <a:solidFill>
                  <a:schemeClr val="bg1"/>
                </a:solidFill>
                <a:effectLst>
                  <a:outerShdw blurRad="38100" dist="38100" dir="2700000" algn="tl">
                    <a:srgbClr val="000000">
                      <a:alpha val="43137"/>
                    </a:srgbClr>
                  </a:outerShdw>
                </a:effectLst>
                <a:latin typeface="Arial Black" panose="020B0A04020102020204" pitchFamily="34" charset="0"/>
              </a:rPr>
              <a:t>Grading Questions…</a:t>
            </a:r>
            <a:endParaRPr lang="en-US" sz="5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4" name="Content Placeholder 3"/>
          <p:cNvSpPr>
            <a:spLocks noGrp="1"/>
          </p:cNvSpPr>
          <p:nvPr>
            <p:ph sz="half" idx="1"/>
          </p:nvPr>
        </p:nvSpPr>
        <p:spPr>
          <a:xfrm>
            <a:off x="457200" y="1600200"/>
            <a:ext cx="8229600" cy="3733799"/>
          </a:xfrm>
        </p:spPr>
        <p:txBody>
          <a:bodyPr>
            <a:noAutofit/>
          </a:bodyPr>
          <a:lstStyle/>
          <a:p>
            <a:pPr marL="0" indent="0" algn="ctr">
              <a:buNone/>
            </a:pPr>
            <a:r>
              <a:rPr lang="en-US" sz="5400" dirty="0" smtClean="0"/>
              <a:t>How </a:t>
            </a:r>
            <a:r>
              <a:rPr lang="en-US" sz="5400" dirty="0"/>
              <a:t>can I give them credit when my </a:t>
            </a:r>
            <a:r>
              <a:rPr lang="en-US" sz="5400" dirty="0" smtClean="0"/>
              <a:t>SWD </a:t>
            </a:r>
            <a:r>
              <a:rPr lang="en-US" sz="5400" dirty="0"/>
              <a:t>has not done the same work as the rest of the class?</a:t>
            </a:r>
          </a:p>
          <a:p>
            <a:pPr marL="0" indent="0" algn="ctr">
              <a:buNone/>
            </a:pPr>
            <a:endParaRPr lang="en-US" sz="5400" dirty="0" smtClean="0"/>
          </a:p>
          <a:p>
            <a:pPr marL="0" indent="0" algn="ctr">
              <a:buNone/>
            </a:pPr>
            <a:endParaRPr lang="en-US" sz="5400" dirty="0"/>
          </a:p>
          <a:p>
            <a:pPr marL="0" indent="0" algn="ctr">
              <a:buNone/>
            </a:pPr>
            <a:endParaRPr lang="en-US" sz="5400" dirty="0"/>
          </a:p>
        </p:txBody>
      </p:sp>
    </p:spTree>
    <p:extLst>
      <p:ext uri="{BB962C8B-B14F-4D97-AF65-F5344CB8AC3E}">
        <p14:creationId xmlns:p14="http://schemas.microsoft.com/office/powerpoint/2010/main" val="1629295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chemeClr val="tx1"/>
          </a:solidFill>
        </p:spPr>
        <p:txBody>
          <a:bodyPr>
            <a:normAutofit/>
          </a:bodyPr>
          <a:lstStyle/>
          <a:p>
            <a:r>
              <a:rPr lang="en-US" sz="5800" dirty="0" smtClean="0">
                <a:solidFill>
                  <a:schemeClr val="bg1"/>
                </a:solidFill>
                <a:effectLst>
                  <a:outerShdw blurRad="38100" dist="38100" dir="2700000" algn="tl">
                    <a:srgbClr val="000000">
                      <a:alpha val="43137"/>
                    </a:srgbClr>
                  </a:outerShdw>
                </a:effectLst>
                <a:latin typeface="Arial Black" panose="020B0A04020102020204" pitchFamily="34" charset="0"/>
              </a:rPr>
              <a:t>Grading Questions…</a:t>
            </a:r>
            <a:endParaRPr lang="en-US" sz="5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Rectangle 4"/>
          <p:cNvSpPr/>
          <p:nvPr/>
        </p:nvSpPr>
        <p:spPr>
          <a:xfrm>
            <a:off x="304800" y="2970074"/>
            <a:ext cx="8534400" cy="2123658"/>
          </a:xfrm>
          <a:prstGeom prst="rect">
            <a:avLst/>
          </a:prstGeom>
        </p:spPr>
        <p:txBody>
          <a:bodyPr wrap="square">
            <a:spAutoFit/>
          </a:bodyPr>
          <a:lstStyle/>
          <a:p>
            <a:pPr algn="ctr"/>
            <a:r>
              <a:rPr lang="en-US" sz="4400" dirty="0" smtClean="0"/>
              <a:t>If </a:t>
            </a:r>
            <a:r>
              <a:rPr lang="en-US" sz="4400" dirty="0"/>
              <a:t>she’s reading at the 5th grade level why am I giving her my </a:t>
            </a:r>
            <a:r>
              <a:rPr lang="en-US" sz="4400" dirty="0" smtClean="0"/>
              <a:t>10th </a:t>
            </a:r>
            <a:r>
              <a:rPr lang="en-US" sz="4400" dirty="0"/>
              <a:t>grade reading assignments? </a:t>
            </a:r>
          </a:p>
        </p:txBody>
      </p:sp>
    </p:spTree>
    <p:extLst>
      <p:ext uri="{BB962C8B-B14F-4D97-AF65-F5344CB8AC3E}">
        <p14:creationId xmlns:p14="http://schemas.microsoft.com/office/powerpoint/2010/main" val="440400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chemeClr val="tx1"/>
          </a:solidFill>
        </p:spPr>
        <p:txBody>
          <a:bodyPr>
            <a:normAutofit/>
          </a:bodyPr>
          <a:lstStyle/>
          <a:p>
            <a:r>
              <a:rPr lang="en-US" sz="5800" dirty="0" smtClean="0">
                <a:solidFill>
                  <a:schemeClr val="bg1"/>
                </a:solidFill>
                <a:effectLst>
                  <a:outerShdw blurRad="38100" dist="38100" dir="2700000" algn="tl">
                    <a:srgbClr val="000000">
                      <a:alpha val="43137"/>
                    </a:srgbClr>
                  </a:outerShdw>
                </a:effectLst>
                <a:latin typeface="Arial Black" panose="020B0A04020102020204" pitchFamily="34" charset="0"/>
              </a:rPr>
              <a:t>Grading Questions…</a:t>
            </a:r>
            <a:endParaRPr lang="en-US" sz="5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4" name="Rectangle 3"/>
          <p:cNvSpPr/>
          <p:nvPr/>
        </p:nvSpPr>
        <p:spPr>
          <a:xfrm>
            <a:off x="219635" y="2782431"/>
            <a:ext cx="8686800" cy="2246769"/>
          </a:xfrm>
          <a:prstGeom prst="rect">
            <a:avLst/>
          </a:prstGeom>
        </p:spPr>
        <p:txBody>
          <a:bodyPr wrap="square">
            <a:spAutoFit/>
          </a:bodyPr>
          <a:lstStyle/>
          <a:p>
            <a:pPr algn="ctr"/>
            <a:r>
              <a:rPr lang="en-US" sz="3500" dirty="0" smtClean="0"/>
              <a:t>How </a:t>
            </a:r>
            <a:r>
              <a:rPr lang="en-US" sz="3500" dirty="0"/>
              <a:t>can I justify passing him if he doesn’t complete my final project (senior project huge portfolio)? All of it is a necessary component toward grad requirements.</a:t>
            </a:r>
          </a:p>
        </p:txBody>
      </p:sp>
    </p:spTree>
    <p:extLst>
      <p:ext uri="{BB962C8B-B14F-4D97-AF65-F5344CB8AC3E}">
        <p14:creationId xmlns:p14="http://schemas.microsoft.com/office/powerpoint/2010/main" val="26173665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chemeClr val="tx1"/>
          </a:solidFill>
        </p:spPr>
        <p:txBody>
          <a:bodyPr>
            <a:normAutofit/>
          </a:bodyPr>
          <a:lstStyle/>
          <a:p>
            <a:r>
              <a:rPr lang="en-US" sz="5800" dirty="0" smtClean="0">
                <a:solidFill>
                  <a:schemeClr val="bg1"/>
                </a:solidFill>
                <a:effectLst>
                  <a:outerShdw blurRad="38100" dist="38100" dir="2700000" algn="tl">
                    <a:srgbClr val="000000">
                      <a:alpha val="43137"/>
                    </a:srgbClr>
                  </a:outerShdw>
                </a:effectLst>
                <a:latin typeface="Arial Black" panose="020B0A04020102020204" pitchFamily="34" charset="0"/>
              </a:rPr>
              <a:t>Grading Questions…</a:t>
            </a:r>
            <a:endParaRPr lang="en-US" sz="5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Rectangle 4"/>
          <p:cNvSpPr/>
          <p:nvPr/>
        </p:nvSpPr>
        <p:spPr>
          <a:xfrm>
            <a:off x="533400" y="2700278"/>
            <a:ext cx="8001000" cy="2862322"/>
          </a:xfrm>
          <a:prstGeom prst="rect">
            <a:avLst/>
          </a:prstGeom>
        </p:spPr>
        <p:txBody>
          <a:bodyPr wrap="square">
            <a:spAutoFit/>
          </a:bodyPr>
          <a:lstStyle/>
          <a:p>
            <a:pPr algn="ctr"/>
            <a:r>
              <a:rPr lang="en-US" sz="3600" b="1" dirty="0" smtClean="0"/>
              <a:t>Rate the quality of this teacher’s application of </a:t>
            </a:r>
            <a:r>
              <a:rPr lang="en-US" sz="3600" b="1" dirty="0" err="1" smtClean="0"/>
              <a:t>accom</a:t>
            </a:r>
            <a:r>
              <a:rPr lang="en-US" sz="3600" b="1" dirty="0" smtClean="0"/>
              <a:t> / mod :</a:t>
            </a:r>
            <a:r>
              <a:rPr lang="en-US" sz="3600" dirty="0" smtClean="0"/>
              <a:t/>
            </a:r>
            <a:br>
              <a:rPr lang="en-US" sz="3600" dirty="0" smtClean="0"/>
            </a:br>
            <a:r>
              <a:rPr lang="en-US" sz="3600" dirty="0" smtClean="0"/>
              <a:t>At the end of the block, I just go through Gradebook and make adjustments to assignments based on each student’s IEP.</a:t>
            </a:r>
            <a:endParaRPr lang="en-US" sz="3600" dirty="0"/>
          </a:p>
        </p:txBody>
      </p:sp>
    </p:spTree>
    <p:extLst>
      <p:ext uri="{BB962C8B-B14F-4D97-AF65-F5344CB8AC3E}">
        <p14:creationId xmlns:p14="http://schemas.microsoft.com/office/powerpoint/2010/main" val="15729805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chemeClr val="tx1"/>
          </a:solidFill>
        </p:spPr>
        <p:txBody>
          <a:bodyPr>
            <a:normAutofit/>
          </a:bodyPr>
          <a:lstStyle/>
          <a:p>
            <a:r>
              <a:rPr lang="en-US" sz="5800" dirty="0" smtClean="0">
                <a:solidFill>
                  <a:schemeClr val="bg1"/>
                </a:solidFill>
                <a:effectLst>
                  <a:outerShdw blurRad="38100" dist="38100" dir="2700000" algn="tl">
                    <a:srgbClr val="000000">
                      <a:alpha val="43137"/>
                    </a:srgbClr>
                  </a:outerShdw>
                </a:effectLst>
                <a:latin typeface="Arial Black" panose="020B0A04020102020204" pitchFamily="34" charset="0"/>
              </a:rPr>
              <a:t>Grading Questions…</a:t>
            </a:r>
            <a:endParaRPr lang="en-US" sz="5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4" name="Content Placeholder 3"/>
          <p:cNvSpPr>
            <a:spLocks noGrp="1"/>
          </p:cNvSpPr>
          <p:nvPr>
            <p:ph sz="half" idx="1"/>
          </p:nvPr>
        </p:nvSpPr>
        <p:spPr>
          <a:xfrm>
            <a:off x="457200" y="1600200"/>
            <a:ext cx="8229600" cy="3733799"/>
          </a:xfrm>
        </p:spPr>
        <p:txBody>
          <a:bodyPr>
            <a:noAutofit/>
          </a:bodyPr>
          <a:lstStyle/>
          <a:p>
            <a:pPr marL="0" indent="0" algn="ctr">
              <a:buNone/>
            </a:pPr>
            <a:endParaRPr lang="en-US" sz="5400" dirty="0" smtClean="0"/>
          </a:p>
          <a:p>
            <a:pPr marL="0" indent="0" algn="ctr">
              <a:buNone/>
            </a:pPr>
            <a:endParaRPr lang="en-US" sz="5400" dirty="0"/>
          </a:p>
          <a:p>
            <a:pPr marL="0" indent="0" algn="ctr">
              <a:buNone/>
            </a:pPr>
            <a:endParaRPr lang="en-US" sz="5400" dirty="0"/>
          </a:p>
        </p:txBody>
      </p:sp>
      <p:sp>
        <p:nvSpPr>
          <p:cNvPr id="5" name="Rectangle 4"/>
          <p:cNvSpPr/>
          <p:nvPr/>
        </p:nvSpPr>
        <p:spPr>
          <a:xfrm>
            <a:off x="183776" y="1999595"/>
            <a:ext cx="4540624" cy="4401205"/>
          </a:xfrm>
          <a:prstGeom prst="rect">
            <a:avLst/>
          </a:prstGeom>
        </p:spPr>
        <p:txBody>
          <a:bodyPr wrap="square">
            <a:spAutoFit/>
          </a:bodyPr>
          <a:lstStyle/>
          <a:p>
            <a:r>
              <a:rPr lang="en-US" sz="2800" dirty="0"/>
              <a:t>I have </a:t>
            </a:r>
            <a:r>
              <a:rPr lang="en-US" sz="2800" dirty="0" smtClean="0"/>
              <a:t>an incredibly auditory </a:t>
            </a:r>
            <a:r>
              <a:rPr lang="en-US" sz="2800" dirty="0"/>
              <a:t>student who is classified ED. </a:t>
            </a:r>
            <a:r>
              <a:rPr lang="en-US" sz="2800" dirty="0" smtClean="0"/>
              <a:t>In history </a:t>
            </a:r>
            <a:r>
              <a:rPr lang="en-US" sz="2800" dirty="0"/>
              <a:t>class, </a:t>
            </a:r>
            <a:r>
              <a:rPr lang="en-US" sz="2800" dirty="0" smtClean="0"/>
              <a:t>I asked students </a:t>
            </a:r>
            <a:r>
              <a:rPr lang="en-US" sz="2800" dirty="0"/>
              <a:t>to write a report on Spartans.  This student refused to write and refused to give an oral presentation.  </a:t>
            </a:r>
            <a:r>
              <a:rPr lang="en-US" sz="2800" dirty="0" smtClean="0"/>
              <a:t>I found </a:t>
            </a:r>
            <a:r>
              <a:rPr lang="en-US" sz="2800" dirty="0"/>
              <a:t>paperclips and other materials and told the student to make a Spartan.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7320" y="1828800"/>
            <a:ext cx="353568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87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p:cTn id="11" dur="1000" fill="hold"/>
                                        <p:tgtEl>
                                          <p:spTgt spid="3074"/>
                                        </p:tgtEl>
                                        <p:attrNameLst>
                                          <p:attrName>ppt_w</p:attrName>
                                        </p:attrNameLst>
                                      </p:cBhvr>
                                      <p:tavLst>
                                        <p:tav tm="0">
                                          <p:val>
                                            <p:fltVal val="0"/>
                                          </p:val>
                                        </p:tav>
                                        <p:tav tm="100000">
                                          <p:val>
                                            <p:strVal val="#ppt_w"/>
                                          </p:val>
                                        </p:tav>
                                      </p:tavLst>
                                    </p:anim>
                                    <p:anim calcmode="lin" valueType="num">
                                      <p:cBhvr>
                                        <p:cTn id="12" dur="1000" fill="hold"/>
                                        <p:tgtEl>
                                          <p:spTgt spid="3074"/>
                                        </p:tgtEl>
                                        <p:attrNameLst>
                                          <p:attrName>ppt_h</p:attrName>
                                        </p:attrNameLst>
                                      </p:cBhvr>
                                      <p:tavLst>
                                        <p:tav tm="0">
                                          <p:val>
                                            <p:fltVal val="0"/>
                                          </p:val>
                                        </p:tav>
                                        <p:tav tm="100000">
                                          <p:val>
                                            <p:strVal val="#ppt_h"/>
                                          </p:val>
                                        </p:tav>
                                      </p:tavLst>
                                    </p:anim>
                                    <p:anim calcmode="lin" valueType="num">
                                      <p:cBhvr>
                                        <p:cTn id="13" dur="1000" fill="hold"/>
                                        <p:tgtEl>
                                          <p:spTgt spid="3074"/>
                                        </p:tgtEl>
                                        <p:attrNameLst>
                                          <p:attrName>style.rotation</p:attrName>
                                        </p:attrNameLst>
                                      </p:cBhvr>
                                      <p:tavLst>
                                        <p:tav tm="0">
                                          <p:val>
                                            <p:fltVal val="90"/>
                                          </p:val>
                                        </p:tav>
                                        <p:tav tm="100000">
                                          <p:val>
                                            <p:fltVal val="0"/>
                                          </p:val>
                                        </p:tav>
                                      </p:tavLst>
                                    </p:anim>
                                    <p:animEffect transition="in" filter="fade">
                                      <p:cBhvr>
                                        <p:cTn id="14"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800725"/>
            <a:ext cx="9144000" cy="1057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143000"/>
          </a:xfrm>
          <a:solidFill>
            <a:schemeClr val="tx1"/>
          </a:solidFill>
        </p:spPr>
        <p:txBody>
          <a:bodyPr>
            <a:normAutofit/>
          </a:bodyPr>
          <a:lstStyle/>
          <a:p>
            <a:r>
              <a:rPr lang="en-US" sz="5800" dirty="0" smtClean="0">
                <a:solidFill>
                  <a:schemeClr val="bg1"/>
                </a:solidFill>
                <a:effectLst>
                  <a:outerShdw blurRad="38100" dist="38100" dir="2700000" algn="tl">
                    <a:srgbClr val="000000">
                      <a:alpha val="43137"/>
                    </a:srgbClr>
                  </a:outerShdw>
                </a:effectLst>
                <a:latin typeface="Arial Black" panose="020B0A04020102020204" pitchFamily="34" charset="0"/>
              </a:rPr>
              <a:t>Thank You!!!</a:t>
            </a:r>
            <a:endParaRPr lang="en-US" sz="5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4" name="Content Placeholder 3"/>
          <p:cNvSpPr>
            <a:spLocks noGrp="1"/>
          </p:cNvSpPr>
          <p:nvPr>
            <p:ph sz="half" idx="1"/>
          </p:nvPr>
        </p:nvSpPr>
        <p:spPr>
          <a:xfrm>
            <a:off x="152400" y="1646237"/>
            <a:ext cx="3886200" cy="4221163"/>
          </a:xfrm>
        </p:spPr>
        <p:txBody>
          <a:bodyPr/>
          <a:lstStyle/>
          <a:p>
            <a:r>
              <a:rPr lang="en-US" dirty="0" smtClean="0"/>
              <a:t>A session survey will be emailed to you this week through a </a:t>
            </a:r>
            <a:r>
              <a:rPr lang="en-US" dirty="0" err="1" smtClean="0"/>
              <a:t>Googledoc</a:t>
            </a:r>
            <a:r>
              <a:rPr lang="en-US" dirty="0" smtClean="0"/>
              <a:t>.  Kindly complete it so we can reflect and improve future PD efforts.</a:t>
            </a:r>
          </a:p>
          <a:p>
            <a:r>
              <a:rPr lang="en-US" dirty="0" smtClean="0"/>
              <a:t>Travel safely!</a:t>
            </a:r>
            <a:endParaRPr lang="en-US" dirty="0"/>
          </a:p>
        </p:txBody>
      </p:sp>
      <p:pic>
        <p:nvPicPr>
          <p:cNvPr id="7" name="Picture 0" descr="line.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507" y="6019800"/>
            <a:ext cx="838169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524000"/>
            <a:ext cx="5075715" cy="3886200"/>
          </a:xfrm>
          <a:prstGeom prst="rect">
            <a:avLst/>
          </a:prstGeom>
        </p:spPr>
      </p:pic>
    </p:spTree>
    <p:extLst>
      <p:ext uri="{BB962C8B-B14F-4D97-AF65-F5344CB8AC3E}">
        <p14:creationId xmlns:p14="http://schemas.microsoft.com/office/powerpoint/2010/main" val="525335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tx1"/>
          </a:solidFill>
        </p:spPr>
        <p:txBody>
          <a:bodyPr>
            <a:normAutofit/>
          </a:bodyPr>
          <a:lstStyle/>
          <a:p>
            <a:r>
              <a:rPr lang="en-US" sz="5800" dirty="0" smtClean="0">
                <a:solidFill>
                  <a:schemeClr val="bg1"/>
                </a:solidFill>
                <a:effectLst>
                  <a:outerShdw blurRad="38100" dist="38100" dir="2700000" algn="tl">
                    <a:srgbClr val="000000">
                      <a:alpha val="43137"/>
                    </a:srgbClr>
                  </a:outerShdw>
                </a:effectLst>
                <a:latin typeface="Arial Black" panose="020B0A04020102020204" pitchFamily="34" charset="0"/>
              </a:rPr>
              <a:t>This Session’s Goals:</a:t>
            </a:r>
            <a:endParaRPr lang="en-US" sz="5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4" name="Content Placeholder 3"/>
          <p:cNvSpPr>
            <a:spLocks noGrp="1"/>
          </p:cNvSpPr>
          <p:nvPr>
            <p:ph sz="half" idx="1"/>
          </p:nvPr>
        </p:nvSpPr>
        <p:spPr/>
        <p:txBody>
          <a:bodyPr>
            <a:normAutofit fontScale="92500" lnSpcReduction="20000"/>
          </a:bodyPr>
          <a:lstStyle/>
          <a:p>
            <a:r>
              <a:rPr lang="en-US" dirty="0" smtClean="0"/>
              <a:t>Identify the challenges of implementing CCRS for SWD</a:t>
            </a:r>
          </a:p>
          <a:p>
            <a:r>
              <a:rPr lang="en-US" dirty="0" smtClean="0"/>
              <a:t>Identify barriers to access of CCRS and brainstorm strategies to eliminate barriers</a:t>
            </a:r>
          </a:p>
          <a:p>
            <a:r>
              <a:rPr lang="en-US" dirty="0" smtClean="0"/>
              <a:t>Understand accommodations and modifications</a:t>
            </a:r>
          </a:p>
          <a:p>
            <a:r>
              <a:rPr lang="en-US" dirty="0" smtClean="0"/>
              <a:t>Understand differentiated grading and instruction while maintaining rigor	</a:t>
            </a:r>
            <a:endParaRPr lang="en-US" dirty="0"/>
          </a:p>
        </p:txBody>
      </p:sp>
      <p:sp>
        <p:nvSpPr>
          <p:cNvPr id="5" name="Content Placeholder 4"/>
          <p:cNvSpPr>
            <a:spLocks noGrp="1"/>
          </p:cNvSpPr>
          <p:nvPr>
            <p:ph sz="half" idx="2"/>
          </p:nvPr>
        </p:nvSpPr>
        <p:spPr/>
        <p:txBody>
          <a:bodyPr>
            <a:normAutofit fontScale="92500" lnSpcReduction="20000"/>
          </a:bodyPr>
          <a:lstStyle/>
          <a:p>
            <a:r>
              <a:rPr lang="en-US" dirty="0" smtClean="0"/>
              <a:t>Utilize the Leona Group Lesson Plan Template with sample scenarios</a:t>
            </a:r>
          </a:p>
          <a:p>
            <a:r>
              <a:rPr lang="en-US" dirty="0" smtClean="0"/>
              <a:t>Develop plans to integrate special education, </a:t>
            </a:r>
            <a:r>
              <a:rPr lang="en-US" dirty="0" err="1" smtClean="0"/>
              <a:t>RtI</a:t>
            </a:r>
            <a:r>
              <a:rPr lang="en-US" dirty="0" smtClean="0"/>
              <a:t> and general curriculum instruction and assessment</a:t>
            </a:r>
          </a:p>
          <a:p>
            <a:endParaRPr lang="en-US" dirty="0"/>
          </a:p>
        </p:txBody>
      </p:sp>
    </p:spTree>
    <p:extLst>
      <p:ext uri="{BB962C8B-B14F-4D97-AF65-F5344CB8AC3E}">
        <p14:creationId xmlns:p14="http://schemas.microsoft.com/office/powerpoint/2010/main" val="3878301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chemeClr val="tx1"/>
          </a:solidFill>
        </p:spPr>
        <p:txBody>
          <a:bodyPr>
            <a:normAutofit fontScale="90000"/>
          </a:bodyPr>
          <a:lstStyle/>
          <a:p>
            <a:r>
              <a:rPr lang="en-US" sz="5800" dirty="0" smtClean="0">
                <a:solidFill>
                  <a:schemeClr val="bg1"/>
                </a:solidFill>
                <a:effectLst>
                  <a:outerShdw blurRad="38100" dist="38100" dir="2700000" algn="tl">
                    <a:srgbClr val="000000">
                      <a:alpha val="43137"/>
                    </a:srgbClr>
                  </a:outerShdw>
                </a:effectLst>
                <a:latin typeface="Arial Black" panose="020B0A04020102020204" pitchFamily="34" charset="0"/>
              </a:rPr>
              <a:t>Research Based Support </a:t>
            </a:r>
            <a:r>
              <a:rPr lang="en-US" dirty="0" smtClean="0">
                <a:solidFill>
                  <a:schemeClr val="bg1"/>
                </a:solidFill>
                <a:effectLst>
                  <a:outerShdw blurRad="38100" dist="38100" dir="2700000" algn="tl">
                    <a:srgbClr val="000000">
                      <a:alpha val="43137"/>
                    </a:srgbClr>
                  </a:outerShdw>
                </a:effectLst>
                <a:latin typeface="Arial Black" panose="020B0A04020102020204" pitchFamily="34" charset="0"/>
              </a:rPr>
              <a:t>for</a:t>
            </a:r>
            <a:r>
              <a:rPr lang="en-US" sz="5800" dirty="0" smtClean="0">
                <a:solidFill>
                  <a:schemeClr val="bg1"/>
                </a:solidFill>
                <a:effectLst>
                  <a:outerShdw blurRad="38100" dist="38100" dir="2700000" algn="tl">
                    <a:srgbClr val="000000">
                      <a:alpha val="43137"/>
                    </a:srgbClr>
                  </a:outerShdw>
                </a:effectLst>
                <a:latin typeface="Arial Black" panose="020B0A04020102020204" pitchFamily="34" charset="0"/>
              </a:rPr>
              <a:t> Today’s Session:</a:t>
            </a:r>
            <a:endParaRPr lang="en-US" sz="5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6" name="Content Placeholder 2"/>
          <p:cNvSpPr>
            <a:spLocks noGrp="1"/>
          </p:cNvSpPr>
          <p:nvPr>
            <p:ph sz="half" idx="1"/>
          </p:nvPr>
        </p:nvSpPr>
        <p:spPr>
          <a:xfrm>
            <a:off x="457200" y="1600200"/>
            <a:ext cx="8077200" cy="4800600"/>
          </a:xfrm>
        </p:spPr>
        <p:txBody>
          <a:bodyPr>
            <a:normAutofit fontScale="85000" lnSpcReduction="20000"/>
          </a:bodyPr>
          <a:lstStyle/>
          <a:p>
            <a:pPr marL="514350" indent="-514350">
              <a:buFont typeface="+mj-lt"/>
              <a:buAutoNum type="arabicPeriod"/>
            </a:pPr>
            <a:r>
              <a:rPr lang="en-US" dirty="0"/>
              <a:t>Council for Exceptional </a:t>
            </a:r>
            <a:r>
              <a:rPr lang="en-US" dirty="0" smtClean="0"/>
              <a:t>Children.  </a:t>
            </a:r>
            <a:r>
              <a:rPr lang="en-US" i="1" dirty="0" smtClean="0"/>
              <a:t>Universal Design For Learning: A Guide for Teachers and Education Professionals</a:t>
            </a:r>
            <a:r>
              <a:rPr lang="en-US" dirty="0" smtClean="0"/>
              <a:t>.  Pearson, 2005.</a:t>
            </a:r>
          </a:p>
          <a:p>
            <a:pPr marL="514350" indent="-514350">
              <a:buFont typeface="+mj-lt"/>
              <a:buAutoNum type="arabicPeriod"/>
            </a:pPr>
            <a:r>
              <a:rPr lang="en-US" dirty="0" smtClean="0"/>
              <a:t>Wormeli, Rick.  </a:t>
            </a:r>
            <a:r>
              <a:rPr lang="en-US" i="1" dirty="0" smtClean="0"/>
              <a:t>Fair Isn’t Always Equal: Assessing &amp; Grading in the Differentiated Classroom.  </a:t>
            </a:r>
            <a:r>
              <a:rPr lang="en-US" dirty="0" err="1" smtClean="0"/>
              <a:t>Stenhouse</a:t>
            </a:r>
            <a:r>
              <a:rPr lang="en-US" dirty="0" smtClean="0"/>
              <a:t> Publishers, 2006.</a:t>
            </a:r>
          </a:p>
          <a:p>
            <a:pPr marL="514350" indent="-514350">
              <a:buFont typeface="+mj-lt"/>
              <a:buAutoNum type="arabicPeriod"/>
            </a:pPr>
            <a:r>
              <a:rPr lang="en-US" dirty="0"/>
              <a:t>IDEA 2004: </a:t>
            </a:r>
            <a:r>
              <a:rPr lang="en-US" dirty="0">
                <a:hlinkClick r:id="rId2"/>
              </a:rPr>
              <a:t>http://</a:t>
            </a:r>
            <a:r>
              <a:rPr lang="en-US" dirty="0" smtClean="0">
                <a:hlinkClick r:id="rId2"/>
              </a:rPr>
              <a:t>idea.ed.gov/explore/home</a:t>
            </a:r>
            <a:r>
              <a:rPr lang="en-US" dirty="0" smtClean="0"/>
              <a:t> </a:t>
            </a:r>
            <a:endParaRPr lang="en-US" dirty="0" smtClean="0">
              <a:hlinkClick r:id="rId3"/>
            </a:endParaRPr>
          </a:p>
          <a:p>
            <a:pPr marL="514350" indent="-514350">
              <a:buFont typeface="+mj-lt"/>
              <a:buAutoNum type="arabicPeriod"/>
            </a:pPr>
            <a:r>
              <a:rPr lang="en-US" dirty="0" smtClean="0">
                <a:hlinkClick r:id="rId3"/>
              </a:rPr>
              <a:t>http</a:t>
            </a:r>
            <a:r>
              <a:rPr lang="en-US" dirty="0">
                <a:hlinkClick r:id="rId3"/>
              </a:rPr>
              <a:t>://</a:t>
            </a:r>
            <a:r>
              <a:rPr lang="en-US" dirty="0" smtClean="0">
                <a:hlinkClick r:id="rId3"/>
              </a:rPr>
              <a:t>www.ascd.org/publications/educational-leadership/feb10/vol67/num05/Grading-Exceptional-Learners.aspx</a:t>
            </a:r>
            <a:endParaRPr lang="en-US" dirty="0" smtClean="0"/>
          </a:p>
          <a:p>
            <a:pPr marL="514350" indent="-514350">
              <a:buFont typeface="+mj-lt"/>
              <a:buAutoNum type="arabicPeriod"/>
            </a:pPr>
            <a:r>
              <a:rPr lang="en-US" dirty="0">
                <a:hlinkClick r:id="rId4"/>
              </a:rPr>
              <a:t>http://</a:t>
            </a:r>
            <a:r>
              <a:rPr lang="en-US" dirty="0" smtClean="0">
                <a:hlinkClick r:id="rId4"/>
              </a:rPr>
              <a:t>www.naesp.org/sites/default/files/McLaughlin_2012.pdf</a:t>
            </a:r>
            <a:endParaRPr lang="en-US" dirty="0" smtClean="0"/>
          </a:p>
          <a:p>
            <a:pPr marL="514350" indent="-514350">
              <a:buFont typeface="+mj-lt"/>
              <a:buAutoNum type="arabicPeriod"/>
            </a:pPr>
            <a:r>
              <a:rPr lang="en-US" dirty="0">
                <a:hlinkClick r:id="rId5"/>
              </a:rPr>
              <a:t>http://www.cde.ca.gov/SP/se/cc</a:t>
            </a:r>
            <a:r>
              <a:rPr lang="en-US" dirty="0" smtClean="0">
                <a:hlinkClick r:id="rId5"/>
              </a:rPr>
              <a:t>/</a:t>
            </a:r>
            <a:endParaRPr lang="en-US" dirty="0" smtClean="0"/>
          </a:p>
          <a:p>
            <a:pPr marL="514350" indent="-514350">
              <a:buFont typeface="+mj-lt"/>
              <a:buAutoNum type="arabicPeriod"/>
            </a:pPr>
            <a:r>
              <a:rPr lang="en-US" dirty="0">
                <a:hlinkClick r:id="rId6"/>
              </a:rPr>
              <a:t>http://www.cast.org/udl</a:t>
            </a:r>
            <a:r>
              <a:rPr lang="en-US" dirty="0" smtClean="0">
                <a:hlinkClick r:id="rId6"/>
              </a:rPr>
              <a:t>/</a:t>
            </a: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3641598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chemeClr val="tx1"/>
          </a:solidFill>
        </p:spPr>
        <p:txBody>
          <a:bodyPr>
            <a:normAutofit fontScale="90000"/>
          </a:bodyPr>
          <a:lstStyle/>
          <a:p>
            <a:r>
              <a:rPr lang="en-US" sz="5800" dirty="0" smtClean="0">
                <a:solidFill>
                  <a:schemeClr val="bg1"/>
                </a:solidFill>
                <a:effectLst>
                  <a:outerShdw blurRad="38100" dist="38100" dir="2700000" algn="tl">
                    <a:srgbClr val="000000">
                      <a:alpha val="43137"/>
                    </a:srgbClr>
                  </a:outerShdw>
                </a:effectLst>
                <a:latin typeface="Arial Black" panose="020B0A04020102020204" pitchFamily="34" charset="0"/>
              </a:rPr>
              <a:t>So, what about students with disabilities?</a:t>
            </a:r>
            <a:endParaRPr lang="en-US" sz="5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4" name="Content Placeholder 3"/>
          <p:cNvSpPr>
            <a:spLocks noGrp="1"/>
          </p:cNvSpPr>
          <p:nvPr>
            <p:ph sz="half" idx="1"/>
          </p:nvPr>
        </p:nvSpPr>
        <p:spPr>
          <a:xfrm>
            <a:off x="457200" y="1600201"/>
            <a:ext cx="2590800" cy="4800600"/>
          </a:xfrm>
        </p:spPr>
        <p:txBody>
          <a:bodyPr>
            <a:normAutofit fontScale="25000" lnSpcReduction="20000"/>
          </a:bodyPr>
          <a:lstStyle/>
          <a:p>
            <a:pPr marL="0" indent="0">
              <a:buNone/>
            </a:pPr>
            <a:r>
              <a:rPr lang="en-US" sz="11200" b="1" i="1" dirty="0" smtClean="0">
                <a:effectLst>
                  <a:outerShdw blurRad="38100" dist="38100" dir="2700000" algn="tl">
                    <a:srgbClr val="000000">
                      <a:alpha val="43137"/>
                    </a:srgbClr>
                  </a:outerShdw>
                </a:effectLst>
              </a:rPr>
              <a:t>What Do You Believe about SWD?	</a:t>
            </a:r>
          </a:p>
          <a:p>
            <a:pPr marL="0" indent="0">
              <a:buNone/>
            </a:pPr>
            <a:endParaRPr lang="en-US" dirty="0"/>
          </a:p>
        </p:txBody>
      </p:sp>
      <p:sp>
        <p:nvSpPr>
          <p:cNvPr id="5" name="Content Placeholder 4"/>
          <p:cNvSpPr>
            <a:spLocks noGrp="1"/>
          </p:cNvSpPr>
          <p:nvPr>
            <p:ph sz="half" idx="2"/>
          </p:nvPr>
        </p:nvSpPr>
        <p:spPr>
          <a:xfrm>
            <a:off x="3276600" y="1600200"/>
            <a:ext cx="5562600" cy="4953000"/>
          </a:xfrm>
        </p:spPr>
        <p:txBody>
          <a:bodyPr>
            <a:normAutofit fontScale="25000" lnSpcReduction="20000"/>
          </a:bodyPr>
          <a:lstStyle/>
          <a:p>
            <a:pPr marL="0" indent="0">
              <a:buNone/>
            </a:pPr>
            <a:r>
              <a:rPr lang="en-US" sz="12800" b="1" i="1" dirty="0" smtClean="0">
                <a:effectLst>
                  <a:outerShdw blurRad="38100" dist="38100" dir="2700000" algn="tl">
                    <a:srgbClr val="000000">
                      <a:alpha val="43137"/>
                    </a:srgbClr>
                  </a:outerShdw>
                </a:effectLst>
              </a:rPr>
              <a:t>What Is Required?</a:t>
            </a:r>
          </a:p>
          <a:p>
            <a:pPr marL="0" indent="0">
              <a:buNone/>
            </a:pPr>
            <a:endParaRPr lang="en-US" sz="3600" dirty="0" smtClean="0"/>
          </a:p>
          <a:p>
            <a:pPr marL="0" indent="0">
              <a:buNone/>
            </a:pPr>
            <a:r>
              <a:rPr lang="en-US" sz="4000" b="1" dirty="0"/>
              <a:t>Sec. 300.320 Definition of individualized education program.</a:t>
            </a:r>
          </a:p>
          <a:p>
            <a:pPr marL="0" indent="0">
              <a:buNone/>
            </a:pPr>
            <a:r>
              <a:rPr lang="en-US" sz="4000" dirty="0">
                <a:hlinkClick r:id="rId3"/>
              </a:rPr>
              <a:t>(a) </a:t>
            </a:r>
            <a:r>
              <a:rPr lang="en-US" sz="4000" dirty="0"/>
              <a:t>General. As used in this part, the term individualized education program or IEP means a written statement for each child with a disability that is developed, reviewed, and revised in a meeting in accordance with Sec. Sec. 300.320 through 300.324, and that must include--</a:t>
            </a:r>
          </a:p>
          <a:p>
            <a:pPr marL="0" indent="0">
              <a:buNone/>
            </a:pPr>
            <a:r>
              <a:rPr lang="en-US" sz="4000" dirty="0">
                <a:hlinkClick r:id="rId4"/>
              </a:rPr>
              <a:t>(1) </a:t>
            </a:r>
            <a:r>
              <a:rPr lang="en-US" sz="4000" dirty="0"/>
              <a:t>A statement of the child's present levels of academic achievement and functional performance, including--</a:t>
            </a:r>
          </a:p>
          <a:p>
            <a:pPr marL="0" indent="0">
              <a:buNone/>
            </a:pPr>
            <a:r>
              <a:rPr lang="en-US" sz="4000" b="1" dirty="0">
                <a:solidFill>
                  <a:srgbClr val="FF0000"/>
                </a:solidFill>
                <a:hlinkClick r:id="rId5"/>
              </a:rPr>
              <a:t>(</a:t>
            </a:r>
            <a:r>
              <a:rPr lang="en-US" sz="4000" b="1" dirty="0" err="1">
                <a:solidFill>
                  <a:srgbClr val="FF0000"/>
                </a:solidFill>
                <a:hlinkClick r:id="rId5"/>
              </a:rPr>
              <a:t>i</a:t>
            </a:r>
            <a:r>
              <a:rPr lang="en-US" sz="4000" b="1" dirty="0">
                <a:solidFill>
                  <a:srgbClr val="FF0000"/>
                </a:solidFill>
                <a:hlinkClick r:id="rId5"/>
              </a:rPr>
              <a:t>) </a:t>
            </a:r>
            <a:r>
              <a:rPr lang="en-US" sz="4000" b="1" dirty="0">
                <a:solidFill>
                  <a:srgbClr val="FF0000"/>
                </a:solidFill>
              </a:rPr>
              <a:t>How the child's disability affects the child's involvement and progress in the general education curriculum (i.e., the same curriculum as for nondisabled children</a:t>
            </a:r>
            <a:r>
              <a:rPr lang="en-US" sz="4000" b="1" dirty="0" smtClean="0">
                <a:solidFill>
                  <a:srgbClr val="FF0000"/>
                </a:solidFill>
              </a:rPr>
              <a:t>);</a:t>
            </a:r>
          </a:p>
          <a:p>
            <a:pPr marL="0" indent="0">
              <a:buNone/>
            </a:pPr>
            <a:r>
              <a:rPr lang="en-US" sz="4000" b="1" dirty="0" smtClean="0">
                <a:solidFill>
                  <a:srgbClr val="FF0000"/>
                </a:solidFill>
                <a:hlinkClick r:id="rId6"/>
              </a:rPr>
              <a:t>----------------</a:t>
            </a:r>
            <a:endParaRPr lang="en-US" sz="4000" dirty="0" smtClean="0">
              <a:solidFill>
                <a:srgbClr val="FF0000"/>
              </a:solidFill>
              <a:hlinkClick r:id="rId6"/>
            </a:endParaRPr>
          </a:p>
          <a:p>
            <a:pPr marL="0" indent="0">
              <a:buNone/>
            </a:pPr>
            <a:r>
              <a:rPr lang="en-US" sz="4000" dirty="0" smtClean="0">
                <a:hlinkClick r:id="rId6"/>
              </a:rPr>
              <a:t>(</a:t>
            </a:r>
            <a:r>
              <a:rPr lang="en-US" sz="4000" dirty="0">
                <a:hlinkClick r:id="rId6"/>
              </a:rPr>
              <a:t>2</a:t>
            </a:r>
            <a:r>
              <a:rPr lang="en-US" sz="4000" dirty="0" smtClean="0">
                <a:hlinkClick r:id="rId6"/>
              </a:rPr>
              <a:t>)</a:t>
            </a:r>
            <a:r>
              <a:rPr lang="en-US" sz="4000" dirty="0" smtClean="0">
                <a:hlinkClick r:id="rId7"/>
              </a:rPr>
              <a:t>(</a:t>
            </a:r>
            <a:r>
              <a:rPr lang="en-US" sz="4000" dirty="0" err="1">
                <a:hlinkClick r:id="rId7"/>
              </a:rPr>
              <a:t>i</a:t>
            </a:r>
            <a:r>
              <a:rPr lang="en-US" sz="4000" dirty="0">
                <a:hlinkClick r:id="rId7"/>
              </a:rPr>
              <a:t>) </a:t>
            </a:r>
            <a:r>
              <a:rPr lang="en-US" sz="4000" dirty="0"/>
              <a:t>A statement of measurable annual goals, including academic and functional goals designed to--</a:t>
            </a:r>
          </a:p>
          <a:p>
            <a:pPr marL="0" indent="0">
              <a:buNone/>
            </a:pPr>
            <a:r>
              <a:rPr lang="en-US" sz="4000" dirty="0">
                <a:hlinkClick r:id="rId8"/>
              </a:rPr>
              <a:t>(A) </a:t>
            </a:r>
            <a:r>
              <a:rPr lang="en-US" sz="4000" b="1" dirty="0">
                <a:solidFill>
                  <a:srgbClr val="FF0000"/>
                </a:solidFill>
              </a:rPr>
              <a:t>Meet the child's needs that result from the child's disability to enable the child to be involved in and make progress in the general education curriculum; and</a:t>
            </a:r>
          </a:p>
          <a:p>
            <a:pPr marL="0" indent="0">
              <a:buNone/>
            </a:pPr>
            <a:r>
              <a:rPr lang="en-US" sz="4000" dirty="0">
                <a:hlinkClick r:id="rId9"/>
              </a:rPr>
              <a:t>(B) </a:t>
            </a:r>
            <a:r>
              <a:rPr lang="en-US" sz="4000" dirty="0"/>
              <a:t>Meet each of the child's other educational needs that result from the child's disability;</a:t>
            </a:r>
          </a:p>
          <a:p>
            <a:pPr marL="0" indent="0">
              <a:buNone/>
            </a:pPr>
            <a:r>
              <a:rPr lang="en-US" sz="4000" dirty="0" smtClean="0">
                <a:hlinkClick r:id="rId10"/>
              </a:rPr>
              <a:t>---------</a:t>
            </a:r>
          </a:p>
          <a:p>
            <a:pPr marL="0" indent="0">
              <a:buNone/>
            </a:pPr>
            <a:r>
              <a:rPr lang="en-US" sz="4000" dirty="0" smtClean="0">
                <a:hlinkClick r:id="rId11"/>
              </a:rPr>
              <a:t>(</a:t>
            </a:r>
            <a:r>
              <a:rPr lang="en-US" sz="4000" dirty="0">
                <a:hlinkClick r:id="rId11"/>
              </a:rPr>
              <a:t>4</a:t>
            </a:r>
            <a:r>
              <a:rPr lang="en-US" sz="4000" b="1" dirty="0">
                <a:solidFill>
                  <a:srgbClr val="FF0000"/>
                </a:solidFill>
                <a:hlinkClick r:id="rId11"/>
              </a:rPr>
              <a:t>) </a:t>
            </a:r>
            <a:r>
              <a:rPr lang="en-US" sz="4000" b="1" dirty="0">
                <a:solidFill>
                  <a:srgbClr val="FF0000"/>
                </a:solidFill>
              </a:rPr>
              <a:t>A statement of the special education and related services and supplementary aids and services, based on peer-reviewed research to the extent practicable, to be provided to the child, or on behalf of the child, and a statement of the program modifications or supports for school personnel that will be provided to enable the child--</a:t>
            </a:r>
          </a:p>
          <a:p>
            <a:pPr marL="0" indent="0">
              <a:buNone/>
            </a:pPr>
            <a:r>
              <a:rPr lang="en-US" sz="4000" b="1" dirty="0">
                <a:solidFill>
                  <a:srgbClr val="FF0000"/>
                </a:solidFill>
                <a:hlinkClick r:id="rId12"/>
              </a:rPr>
              <a:t>(</a:t>
            </a:r>
            <a:r>
              <a:rPr lang="en-US" sz="4000" b="1" dirty="0" err="1">
                <a:solidFill>
                  <a:srgbClr val="FF0000"/>
                </a:solidFill>
                <a:hlinkClick r:id="rId12"/>
              </a:rPr>
              <a:t>i</a:t>
            </a:r>
            <a:r>
              <a:rPr lang="en-US" sz="4000" b="1" dirty="0">
                <a:solidFill>
                  <a:srgbClr val="FF0000"/>
                </a:solidFill>
                <a:hlinkClick r:id="rId12"/>
              </a:rPr>
              <a:t>) </a:t>
            </a:r>
            <a:r>
              <a:rPr lang="en-US" sz="4000" b="1" dirty="0">
                <a:solidFill>
                  <a:srgbClr val="FF0000"/>
                </a:solidFill>
              </a:rPr>
              <a:t>To advance appropriately toward attaining the annual goals;</a:t>
            </a:r>
          </a:p>
          <a:p>
            <a:pPr marL="0" indent="0">
              <a:buNone/>
            </a:pPr>
            <a:r>
              <a:rPr lang="en-US" sz="4000" b="1" dirty="0">
                <a:solidFill>
                  <a:srgbClr val="FF0000"/>
                </a:solidFill>
                <a:hlinkClick r:id="rId13"/>
              </a:rPr>
              <a:t>(ii) </a:t>
            </a:r>
            <a:r>
              <a:rPr lang="en-US" sz="4000" b="1" dirty="0">
                <a:solidFill>
                  <a:srgbClr val="FF0000"/>
                </a:solidFill>
              </a:rPr>
              <a:t>To be involved in and make progress in the general education curriculum in accordance with paragraph (a)(1) of this section, and to participate in extracurricular and other nonacademic activities; and</a:t>
            </a:r>
          </a:p>
          <a:p>
            <a:pPr marL="0" indent="0">
              <a:buNone/>
            </a:pPr>
            <a:r>
              <a:rPr lang="en-US" sz="4000" b="1" dirty="0">
                <a:solidFill>
                  <a:srgbClr val="FF0000"/>
                </a:solidFill>
                <a:hlinkClick r:id="rId14"/>
              </a:rPr>
              <a:t>(iii) </a:t>
            </a:r>
            <a:r>
              <a:rPr lang="en-US" sz="4000" b="1" dirty="0">
                <a:solidFill>
                  <a:srgbClr val="FF0000"/>
                </a:solidFill>
              </a:rPr>
              <a:t>To be educated and participate with other children with disabilities and nondisabled children in the activities described in this section;</a:t>
            </a:r>
          </a:p>
          <a:p>
            <a:pPr marL="0" indent="0">
              <a:buNone/>
            </a:pPr>
            <a:r>
              <a:rPr lang="en-US" sz="4000" dirty="0">
                <a:hlinkClick r:id="rId15"/>
              </a:rPr>
              <a:t>(5) </a:t>
            </a:r>
            <a:r>
              <a:rPr lang="en-US" sz="4000" dirty="0"/>
              <a:t>An explanation of the extent, if any, to which the child will not participate with nondisabled children in the regular class and in the activities described in paragraph (a)(4) of this section;</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110591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chemeClr val="tx1"/>
          </a:solidFill>
        </p:spPr>
        <p:txBody>
          <a:bodyPr>
            <a:normAutofit fontScale="90000"/>
          </a:bodyPr>
          <a:lstStyle/>
          <a:p>
            <a:r>
              <a:rPr lang="en-US" sz="5800" dirty="0" smtClean="0">
                <a:solidFill>
                  <a:schemeClr val="bg1"/>
                </a:solidFill>
                <a:effectLst>
                  <a:outerShdw blurRad="38100" dist="38100" dir="2700000" algn="tl">
                    <a:srgbClr val="000000">
                      <a:alpha val="43137"/>
                    </a:srgbClr>
                  </a:outerShdw>
                </a:effectLst>
                <a:latin typeface="Arial Black" panose="020B0A04020102020204" pitchFamily="34" charset="0"/>
              </a:rPr>
              <a:t>So, what about students with disabilities?</a:t>
            </a:r>
            <a:endParaRPr lang="en-US" sz="5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4" name="Content Placeholder 3"/>
          <p:cNvSpPr>
            <a:spLocks noGrp="1"/>
          </p:cNvSpPr>
          <p:nvPr>
            <p:ph sz="half" idx="1"/>
          </p:nvPr>
        </p:nvSpPr>
        <p:spPr>
          <a:xfrm>
            <a:off x="457200" y="1600201"/>
            <a:ext cx="8305800" cy="4800600"/>
          </a:xfrm>
        </p:spPr>
        <p:txBody>
          <a:bodyPr>
            <a:normAutofit/>
          </a:bodyPr>
          <a:lstStyle/>
          <a:p>
            <a:pPr marL="0" indent="0">
              <a:buNone/>
            </a:pPr>
            <a:r>
              <a:rPr lang="en-US" sz="4400" b="1" i="1" dirty="0" smtClean="0">
                <a:effectLst>
                  <a:outerShdw blurRad="38100" dist="38100" dir="2700000" algn="tl">
                    <a:srgbClr val="000000">
                      <a:alpha val="43137"/>
                    </a:srgbClr>
                  </a:outerShdw>
                </a:effectLst>
              </a:rPr>
              <a:t>What We Believe about SWD:</a:t>
            </a:r>
          </a:p>
          <a:p>
            <a:pPr marL="0" indent="0">
              <a:buNone/>
            </a:pPr>
            <a:r>
              <a:rPr lang="en-US" dirty="0" smtClean="0"/>
              <a:t>All students can learn regardless of their background.</a:t>
            </a:r>
          </a:p>
          <a:p>
            <a:pPr marL="0" indent="0">
              <a:buNone/>
            </a:pPr>
            <a:r>
              <a:rPr lang="en-US" dirty="0" smtClean="0"/>
              <a:t>Students with disabilities are best served in the regular classroom or least restrictive environment with an effective teacher and rigorous curriculum.</a:t>
            </a:r>
          </a:p>
          <a:p>
            <a:pPr marL="0" indent="0">
              <a:buNone/>
            </a:pPr>
            <a:r>
              <a:rPr lang="en-US" dirty="0" smtClean="0"/>
              <a:t>Students with disabilities can and will succeed.</a:t>
            </a:r>
          </a:p>
          <a:p>
            <a:pPr marL="0" indent="0">
              <a:buNone/>
            </a:pPr>
            <a:endParaRPr lang="en-US" dirty="0"/>
          </a:p>
        </p:txBody>
      </p:sp>
    </p:spTree>
    <p:extLst>
      <p:ext uri="{BB962C8B-B14F-4D97-AF65-F5344CB8AC3E}">
        <p14:creationId xmlns:p14="http://schemas.microsoft.com/office/powerpoint/2010/main" val="255881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chemeClr val="tx1"/>
          </a:solidFill>
        </p:spPr>
        <p:txBody>
          <a:bodyPr>
            <a:normAutofit fontScale="90000"/>
          </a:bodyPr>
          <a:lstStyle/>
          <a:p>
            <a:r>
              <a:rPr lang="en-US" sz="5800" dirty="0" smtClean="0">
                <a:solidFill>
                  <a:schemeClr val="bg1"/>
                </a:solidFill>
                <a:effectLst>
                  <a:outerShdw blurRad="38100" dist="38100" dir="2700000" algn="tl">
                    <a:srgbClr val="000000">
                      <a:alpha val="43137"/>
                    </a:srgbClr>
                  </a:outerShdw>
                </a:effectLst>
                <a:latin typeface="Arial Black" panose="020B0A04020102020204" pitchFamily="34" charset="0"/>
              </a:rPr>
              <a:t>So, what about students with disabilities?</a:t>
            </a:r>
            <a:endParaRPr lang="en-US" sz="5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Content Placeholder 2"/>
          <p:cNvSpPr>
            <a:spLocks noGrp="1"/>
          </p:cNvSpPr>
          <p:nvPr>
            <p:ph idx="1"/>
          </p:nvPr>
        </p:nvSpPr>
        <p:spPr>
          <a:xfrm>
            <a:off x="457200" y="1676400"/>
            <a:ext cx="8229600" cy="5029200"/>
          </a:xfrm>
        </p:spPr>
        <p:txBody>
          <a:bodyPr>
            <a:normAutofit fontScale="77500" lnSpcReduction="20000"/>
          </a:bodyPr>
          <a:lstStyle/>
          <a:p>
            <a:pPr marL="0" indent="0" algn="ctr">
              <a:buNone/>
            </a:pPr>
            <a:endParaRPr lang="en-US" dirty="0" smtClean="0"/>
          </a:p>
          <a:p>
            <a:pPr marL="0" indent="0" algn="ctr">
              <a:buNone/>
            </a:pPr>
            <a:r>
              <a:rPr lang="en-US" dirty="0" smtClean="0"/>
              <a:t>“</a:t>
            </a:r>
            <a:r>
              <a:rPr lang="en-US" b="1" dirty="0" smtClean="0"/>
              <a:t>Special education is specially designed instruction, at no cost to the parents, to meet the unique needs of a child with a disability.</a:t>
            </a:r>
            <a:r>
              <a:rPr lang="en-US" dirty="0" smtClean="0"/>
              <a:t>”</a:t>
            </a:r>
          </a:p>
          <a:p>
            <a:pPr marL="0" indent="0" algn="ctr">
              <a:buNone/>
            </a:pPr>
            <a:endParaRPr lang="en-US" dirty="0" smtClean="0"/>
          </a:p>
          <a:p>
            <a:pPr marL="0" indent="0" algn="ctr">
              <a:buNone/>
            </a:pPr>
            <a:r>
              <a:rPr lang="en-US" dirty="0" smtClean="0"/>
              <a:t>“Special Education” is not a place, but instruction and supports to meet a student’s needs—it can be delivered across a wide range of settings</a:t>
            </a:r>
          </a:p>
          <a:p>
            <a:pPr marL="0" indent="0" algn="ctr">
              <a:buNone/>
            </a:pPr>
            <a:endParaRPr lang="en-US" dirty="0"/>
          </a:p>
          <a:p>
            <a:pPr marL="0" indent="0">
              <a:buNone/>
            </a:pPr>
            <a:r>
              <a:rPr lang="en-US" dirty="0" smtClean="0">
                <a:effectLst/>
              </a:rPr>
              <a:t> </a:t>
            </a:r>
            <a:r>
              <a:rPr lang="en-US" b="1" i="1" dirty="0" smtClean="0">
                <a:effectLst/>
              </a:rPr>
              <a:t>Specially designed instruction</a:t>
            </a:r>
            <a:r>
              <a:rPr lang="en-US" dirty="0" smtClean="0">
                <a:effectLst/>
              </a:rPr>
              <a:t> means adapting, as appropriate to the needs of an eligible child under this part, the </a:t>
            </a:r>
            <a:r>
              <a:rPr lang="en-US" b="1" dirty="0" smtClean="0">
                <a:solidFill>
                  <a:schemeClr val="accent6"/>
                </a:solidFill>
                <a:effectLst>
                  <a:outerShdw blurRad="38100" dist="38100" dir="2700000" algn="tl">
                    <a:srgbClr val="000000">
                      <a:alpha val="43137"/>
                    </a:srgbClr>
                  </a:outerShdw>
                </a:effectLst>
              </a:rPr>
              <a:t>content</a:t>
            </a:r>
            <a:r>
              <a:rPr lang="en-US" dirty="0" smtClean="0">
                <a:effectLst/>
              </a:rPr>
              <a:t>, methodology, or </a:t>
            </a:r>
            <a:r>
              <a:rPr lang="en-US" b="1" dirty="0" smtClean="0">
                <a:solidFill>
                  <a:schemeClr val="accent3"/>
                </a:solidFill>
                <a:effectLst>
                  <a:outerShdw blurRad="38100" dist="38100" dir="2700000" algn="tl">
                    <a:srgbClr val="000000">
                      <a:alpha val="43137"/>
                    </a:srgbClr>
                  </a:outerShdw>
                </a:effectLst>
              </a:rPr>
              <a:t>delivery</a:t>
            </a:r>
            <a:r>
              <a:rPr lang="en-US" dirty="0" smtClean="0">
                <a:effectLst/>
              </a:rPr>
              <a:t> of instruction—</a:t>
            </a:r>
          </a:p>
          <a:p>
            <a:pPr marL="0" indent="0">
              <a:buNone/>
            </a:pPr>
            <a:r>
              <a:rPr lang="en-US" dirty="0" smtClean="0">
                <a:effectLst/>
              </a:rPr>
              <a:t>(</a:t>
            </a:r>
            <a:r>
              <a:rPr lang="en-US" dirty="0" err="1" smtClean="0">
                <a:effectLst/>
              </a:rPr>
              <a:t>i</a:t>
            </a:r>
            <a:r>
              <a:rPr lang="en-US" dirty="0" smtClean="0">
                <a:effectLst/>
              </a:rPr>
              <a:t>) To address the unique needs of the child that result from the child’s disability; and</a:t>
            </a:r>
          </a:p>
          <a:p>
            <a:pPr marL="0" indent="0">
              <a:buNone/>
            </a:pPr>
            <a:r>
              <a:rPr lang="en-US" dirty="0" smtClean="0">
                <a:effectLst/>
              </a:rPr>
              <a:t>(ii) To ensure access of the child to the </a:t>
            </a:r>
            <a:r>
              <a:rPr lang="en-US" b="1" dirty="0" smtClean="0">
                <a:solidFill>
                  <a:srgbClr val="FF0000"/>
                </a:solidFill>
                <a:effectLst>
                  <a:outerShdw blurRad="38100" dist="38100" dir="2700000" algn="tl">
                    <a:srgbClr val="000000">
                      <a:alpha val="43137"/>
                    </a:srgbClr>
                  </a:outerShdw>
                </a:effectLst>
              </a:rPr>
              <a:t>general curriculum</a:t>
            </a:r>
            <a:r>
              <a:rPr lang="en-US" dirty="0" smtClean="0">
                <a:effectLst/>
              </a:rPr>
              <a:t>, so that the </a:t>
            </a:r>
            <a:r>
              <a:rPr lang="en-US" b="1" dirty="0" smtClean="0">
                <a:solidFill>
                  <a:srgbClr val="FF0000"/>
                </a:solidFill>
                <a:effectLst>
                  <a:outerShdw blurRad="38100" dist="38100" dir="2700000" algn="tl">
                    <a:srgbClr val="000000">
                      <a:alpha val="43137"/>
                    </a:srgbClr>
                  </a:outerShdw>
                </a:effectLst>
              </a:rPr>
              <a:t>child can meet the educational standards </a:t>
            </a:r>
            <a:r>
              <a:rPr lang="en-US" dirty="0" smtClean="0">
                <a:effectLst/>
              </a:rPr>
              <a:t>within the jurisdiction of the public agency </a:t>
            </a:r>
            <a:r>
              <a:rPr lang="en-US" b="1" dirty="0" smtClean="0">
                <a:solidFill>
                  <a:srgbClr val="FF0000"/>
                </a:solidFill>
                <a:effectLst>
                  <a:outerShdw blurRad="38100" dist="38100" dir="2700000" algn="tl">
                    <a:srgbClr val="000000">
                      <a:alpha val="43137"/>
                    </a:srgbClr>
                  </a:outerShdw>
                </a:effectLst>
              </a:rPr>
              <a:t>that apply to all children</a:t>
            </a:r>
            <a:r>
              <a:rPr lang="en-US" dirty="0" smtClean="0">
                <a:effectLst/>
              </a:rPr>
              <a:t>. [§300.39(b)(3)]</a:t>
            </a:r>
          </a:p>
          <a:p>
            <a:pPr marL="0" indent="0" algn="ctr">
              <a:buNone/>
            </a:pPr>
            <a:endParaRPr lang="en-US" dirty="0" smtClean="0"/>
          </a:p>
        </p:txBody>
      </p:sp>
    </p:spTree>
    <p:extLst>
      <p:ext uri="{BB962C8B-B14F-4D97-AF65-F5344CB8AC3E}">
        <p14:creationId xmlns:p14="http://schemas.microsoft.com/office/powerpoint/2010/main" val="295031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chemeClr val="tx1"/>
          </a:solidFill>
        </p:spPr>
        <p:txBody>
          <a:bodyPr>
            <a:normAutofit fontScale="90000"/>
          </a:bodyPr>
          <a:lstStyle/>
          <a:p>
            <a:r>
              <a:rPr lang="en-US" sz="5800" dirty="0" smtClean="0">
                <a:solidFill>
                  <a:schemeClr val="bg1"/>
                </a:solidFill>
                <a:effectLst>
                  <a:outerShdw blurRad="38100" dist="38100" dir="2700000" algn="tl">
                    <a:srgbClr val="000000">
                      <a:alpha val="43137"/>
                    </a:srgbClr>
                  </a:outerShdw>
                </a:effectLst>
                <a:latin typeface="Arial Black" panose="020B0A04020102020204" pitchFamily="34" charset="0"/>
              </a:rPr>
              <a:t>Accommodations and Modifications</a:t>
            </a:r>
            <a:endParaRPr lang="en-US" sz="5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4" name="Content Placeholder 3"/>
          <p:cNvSpPr>
            <a:spLocks noGrp="1"/>
          </p:cNvSpPr>
          <p:nvPr>
            <p:ph sz="half" idx="1"/>
          </p:nvPr>
        </p:nvSpPr>
        <p:spPr>
          <a:xfrm>
            <a:off x="457200" y="1874837"/>
            <a:ext cx="4038600" cy="4525963"/>
          </a:xfrm>
        </p:spPr>
        <p:txBody>
          <a:bodyPr>
            <a:normAutofit/>
          </a:bodyPr>
          <a:lstStyle/>
          <a:p>
            <a:pPr marL="0" indent="0" algn="ctr">
              <a:buNone/>
            </a:pPr>
            <a:r>
              <a:rPr lang="en-US" b="1" dirty="0" smtClean="0"/>
              <a:t>Accommodations:	</a:t>
            </a:r>
          </a:p>
          <a:p>
            <a:pPr marL="0" indent="0" algn="ctr">
              <a:buNone/>
            </a:pPr>
            <a:endParaRPr lang="en-US" b="1" dirty="0" smtClean="0"/>
          </a:p>
          <a:p>
            <a:pPr marL="0" indent="0">
              <a:buNone/>
            </a:pPr>
            <a:r>
              <a:rPr lang="en-US" dirty="0"/>
              <a:t>An </a:t>
            </a:r>
            <a:r>
              <a:rPr lang="en-US" b="1" i="1" dirty="0"/>
              <a:t>accommodation </a:t>
            </a:r>
            <a:r>
              <a:rPr lang="en-US" i="1" dirty="0"/>
              <a:t>is a change that helps a student overcome or work around the disability</a:t>
            </a:r>
            <a:r>
              <a:rPr lang="en-US" dirty="0" smtClean="0"/>
              <a:t>.</a:t>
            </a:r>
          </a:p>
          <a:p>
            <a:pPr marL="0" indent="0">
              <a:buNone/>
            </a:pPr>
            <a:endParaRPr lang="en-US" sz="3200" dirty="0"/>
          </a:p>
          <a:p>
            <a:pPr marL="0" indent="0">
              <a:buNone/>
            </a:pPr>
            <a:r>
              <a:rPr lang="en-US" sz="2000" dirty="0" smtClean="0"/>
              <a:t>Accommodations generally apply across classes/environments at school.</a:t>
            </a:r>
          </a:p>
          <a:p>
            <a:pPr marL="0" indent="0">
              <a:buNone/>
            </a:pPr>
            <a:endParaRPr lang="en-US" dirty="0"/>
          </a:p>
        </p:txBody>
      </p:sp>
      <p:sp>
        <p:nvSpPr>
          <p:cNvPr id="5" name="Content Placeholder 4"/>
          <p:cNvSpPr>
            <a:spLocks noGrp="1"/>
          </p:cNvSpPr>
          <p:nvPr>
            <p:ph sz="half" idx="2"/>
          </p:nvPr>
        </p:nvSpPr>
        <p:spPr>
          <a:xfrm>
            <a:off x="4648200" y="1874837"/>
            <a:ext cx="4038600" cy="4525963"/>
          </a:xfrm>
        </p:spPr>
        <p:txBody>
          <a:bodyPr>
            <a:normAutofit/>
          </a:bodyPr>
          <a:lstStyle/>
          <a:p>
            <a:pPr marL="0" indent="0" algn="ctr">
              <a:buNone/>
            </a:pPr>
            <a:r>
              <a:rPr lang="en-US" b="1" dirty="0" smtClean="0"/>
              <a:t>Modifications:</a:t>
            </a:r>
          </a:p>
          <a:p>
            <a:pPr marL="0" indent="0" algn="ctr">
              <a:buNone/>
            </a:pPr>
            <a:endParaRPr lang="en-US" b="1" dirty="0" smtClean="0"/>
          </a:p>
          <a:p>
            <a:pPr marL="0" indent="0">
              <a:buNone/>
            </a:pPr>
            <a:r>
              <a:rPr lang="en-US" dirty="0" smtClean="0"/>
              <a:t>A</a:t>
            </a:r>
            <a:r>
              <a:rPr lang="en-US" dirty="0"/>
              <a:t> </a:t>
            </a:r>
            <a:r>
              <a:rPr lang="en-US" b="1" i="1" dirty="0"/>
              <a:t>modification</a:t>
            </a:r>
            <a:r>
              <a:rPr lang="en-US" b="1" dirty="0"/>
              <a:t> </a:t>
            </a:r>
            <a:r>
              <a:rPr lang="en-US" dirty="0"/>
              <a:t>means a </a:t>
            </a:r>
            <a:r>
              <a:rPr lang="en-US" i="1" dirty="0"/>
              <a:t>change in what is being taught to or expected from the student</a:t>
            </a:r>
            <a:r>
              <a:rPr lang="en-US" dirty="0"/>
              <a:t>. </a:t>
            </a:r>
            <a:endParaRPr lang="en-US" dirty="0" smtClean="0"/>
          </a:p>
          <a:p>
            <a:pPr marL="0" indent="0">
              <a:buNone/>
            </a:pPr>
            <a:endParaRPr lang="en-US" dirty="0"/>
          </a:p>
          <a:p>
            <a:pPr marL="0" indent="0">
              <a:buNone/>
            </a:pPr>
            <a:r>
              <a:rPr lang="en-US" sz="2000" dirty="0"/>
              <a:t>Modifications can be made to:</a:t>
            </a:r>
          </a:p>
          <a:p>
            <a:r>
              <a:rPr lang="en-US" sz="2000" dirty="0"/>
              <a:t>what a child is taught, and/or</a:t>
            </a:r>
          </a:p>
          <a:p>
            <a:r>
              <a:rPr lang="en-US" sz="2000" dirty="0"/>
              <a:t>how a child works at school.</a:t>
            </a:r>
          </a:p>
          <a:p>
            <a:pPr marL="0" indent="0">
              <a:buNone/>
            </a:pPr>
            <a:endParaRPr lang="en-US" dirty="0"/>
          </a:p>
        </p:txBody>
      </p:sp>
    </p:spTree>
    <p:extLst>
      <p:ext uri="{BB962C8B-B14F-4D97-AF65-F5344CB8AC3E}">
        <p14:creationId xmlns:p14="http://schemas.microsoft.com/office/powerpoint/2010/main" val="2260310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chemeClr val="tx1"/>
          </a:solidFill>
        </p:spPr>
        <p:txBody>
          <a:bodyPr>
            <a:normAutofit fontScale="90000"/>
          </a:bodyPr>
          <a:lstStyle/>
          <a:p>
            <a:r>
              <a:rPr lang="en-US" sz="5800" dirty="0" smtClean="0">
                <a:solidFill>
                  <a:schemeClr val="bg1"/>
                </a:solidFill>
                <a:effectLst>
                  <a:outerShdw blurRad="38100" dist="38100" dir="2700000" algn="tl">
                    <a:srgbClr val="000000">
                      <a:alpha val="43137"/>
                    </a:srgbClr>
                  </a:outerShdw>
                </a:effectLst>
                <a:latin typeface="Arial Black" panose="020B0A04020102020204" pitchFamily="34" charset="0"/>
              </a:rPr>
              <a:t>Universal Design for Learning</a:t>
            </a:r>
            <a:endParaRPr lang="en-US" sz="5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4" name="Content Placeholder 3"/>
          <p:cNvSpPr>
            <a:spLocks noGrp="1"/>
          </p:cNvSpPr>
          <p:nvPr>
            <p:ph sz="half" idx="1"/>
          </p:nvPr>
        </p:nvSpPr>
        <p:spPr>
          <a:xfrm>
            <a:off x="457200" y="1874837"/>
            <a:ext cx="8153400" cy="4525963"/>
          </a:xfrm>
        </p:spPr>
        <p:txBody>
          <a:bodyPr/>
          <a:lstStyle/>
          <a:p>
            <a:r>
              <a:rPr lang="en-US" dirty="0">
                <a:hlinkClick r:id="rId2"/>
              </a:rPr>
              <a:t>http://</a:t>
            </a:r>
            <a:r>
              <a:rPr lang="en-US" dirty="0" smtClean="0">
                <a:hlinkClick r:id="rId2"/>
              </a:rPr>
              <a:t>www.udlcenter.org/resource_library/videos/udlcenter/udl#video0</a:t>
            </a:r>
            <a:endParaRPr lang="en-US" dirty="0" smtClean="0"/>
          </a:p>
          <a:p>
            <a:pPr marL="0" indent="0">
              <a:buNone/>
            </a:pPr>
            <a:endParaRPr lang="en-US" dirty="0"/>
          </a:p>
        </p:txBody>
      </p:sp>
    </p:spTree>
    <p:extLst>
      <p:ext uri="{BB962C8B-B14F-4D97-AF65-F5344CB8AC3E}">
        <p14:creationId xmlns:p14="http://schemas.microsoft.com/office/powerpoint/2010/main" val="197304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21221</TotalTime>
  <Words>1008</Words>
  <Application>Microsoft Office PowerPoint</Application>
  <PresentationFormat>On-screen Show (4:3)</PresentationFormat>
  <Paragraphs>186</Paragraphs>
  <Slides>29</Slides>
  <Notes>22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Presenter Introduction:</vt:lpstr>
      <vt:lpstr>This Session’s Goals:</vt:lpstr>
      <vt:lpstr>Research Based Support for Today’s Session:</vt:lpstr>
      <vt:lpstr>So, what about students with disabilities?</vt:lpstr>
      <vt:lpstr>So, what about students with disabilities?</vt:lpstr>
      <vt:lpstr>So, what about students with disabilities?</vt:lpstr>
      <vt:lpstr>Accommodations and Modifications</vt:lpstr>
      <vt:lpstr>Universal Design for Learning</vt:lpstr>
      <vt:lpstr>Universal Design for Learning</vt:lpstr>
      <vt:lpstr>UDL and Lesson Plans</vt:lpstr>
      <vt:lpstr>Workshop</vt:lpstr>
      <vt:lpstr>Leonardo DaVinci</vt:lpstr>
      <vt:lpstr>Mary Contrary</vt:lpstr>
      <vt:lpstr>Sandro Botticelli</vt:lpstr>
      <vt:lpstr>Venus DeMilo</vt:lpstr>
      <vt:lpstr>Workshop</vt:lpstr>
      <vt:lpstr>Leonardo DaVinci</vt:lpstr>
      <vt:lpstr>Mary Contrary</vt:lpstr>
      <vt:lpstr>Sandro Botticelli</vt:lpstr>
      <vt:lpstr>Venus DeMilo</vt:lpstr>
      <vt:lpstr>TLG Lesson Plan</vt:lpstr>
      <vt:lpstr>Grading Questions…</vt:lpstr>
      <vt:lpstr>Grading Questions…</vt:lpstr>
      <vt:lpstr>Grading Questions…</vt:lpstr>
      <vt:lpstr>Grading Questions…</vt:lpstr>
      <vt:lpstr>Grading Questions…</vt:lpstr>
      <vt:lpstr>Grading Questions…</vt:lpstr>
      <vt:lpstr>Thank You!!!</vt:lpstr>
    </vt:vector>
  </TitlesOfParts>
  <Company>The Leona Group,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Britton, Emily</dc:creator>
  <cp:lastModifiedBy>Emily Britton</cp:lastModifiedBy>
  <cp:revision>16</cp:revision>
  <dcterms:created xsi:type="dcterms:W3CDTF">2013-12-20T15:27:38Z</dcterms:created>
  <dcterms:modified xsi:type="dcterms:W3CDTF">2014-05-29T18:08:16Z</dcterms:modified>
</cp:coreProperties>
</file>